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4" r:id="rId2"/>
    <p:sldId id="416" r:id="rId3"/>
    <p:sldId id="390" r:id="rId4"/>
    <p:sldId id="414" r:id="rId5"/>
    <p:sldId id="411" r:id="rId6"/>
    <p:sldId id="412" r:id="rId7"/>
    <p:sldId id="419" r:id="rId8"/>
    <p:sldId id="418" r:id="rId9"/>
    <p:sldId id="382" r:id="rId10"/>
    <p:sldId id="415" r:id="rId11"/>
    <p:sldId id="425" r:id="rId12"/>
    <p:sldId id="417" r:id="rId13"/>
    <p:sldId id="413" r:id="rId14"/>
    <p:sldId id="424" r:id="rId15"/>
    <p:sldId id="423" r:id="rId16"/>
    <p:sldId id="370" r:id="rId17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19F33"/>
    <a:srgbClr val="FFFFFF"/>
    <a:srgbClr val="67AFE3"/>
    <a:srgbClr val="FF51B7"/>
    <a:srgbClr val="F5F5F5"/>
    <a:srgbClr val="969696"/>
    <a:srgbClr val="C8C8C8"/>
    <a:srgbClr val="0096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93" d="100"/>
          <a:sy n="93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6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67FC4D9-35A5-41FF-9588-C30660A3C331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891E7B0-D8AA-4BD5-ADF7-8DF681641F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1ACE55E-F400-4E86-82A4-BD9161C7AB88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52AA0B7-EBF5-400B-8E77-C9D34EEBFA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CCB2CF-60EF-47A8-AD29-DAE8C10B6FF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C62924-FF53-4293-844E-3F58D915361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E4A08A-1624-47ED-AE5D-8303FBCE596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6D489F-0F08-49E8-854C-C47BCB4532A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A9DE70-46B2-423A-835C-9F543F06046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946E27-4A50-432D-BDFD-3CF199B1DAF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1ECFF-B42F-43D9-9FA7-2B36536F017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DADA83-CC71-4DA2-8DA1-7D3A6525471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C35BE-36FB-40D8-B238-84BCF48F826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CE4D30-3DE1-4F2D-A33C-0353A1D8968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B0D216-B554-450B-B91E-87D824C55E1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EE1547-F59E-42D0-A88D-52987A802A7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13CBFA-5769-40C2-A519-3E10805CEDD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B50B2-4260-44BA-9DCE-A0F6A766E32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A08DDB-6355-4A63-A82F-9EE6DF22AC7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F509-B949-466C-AFF2-5BF0E8941F7F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75DA-26E2-4ECB-B49F-9CACE10E59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F874-AD8C-4E48-AB0C-D3B7ED373C3D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0440-ED79-40CA-BBBF-47C5467484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 userDrawn="1"/>
        </p:nvSpPr>
        <p:spPr>
          <a:xfrm>
            <a:off x="3132138" y="409575"/>
            <a:ext cx="28797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accent3"/>
                </a:solidFill>
                <a:latin typeface="+mn-lt"/>
                <a:ea typeface="+mn-ea"/>
              </a:rPr>
              <a:t>单击输入标题</a:t>
            </a:r>
            <a:endParaRPr lang="en-US" altLang="zh-CN" sz="2100" dirty="0">
              <a:solidFill>
                <a:schemeClr val="accent3"/>
              </a:solidFill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单击此处添加副标题或详细文本描述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3132138" y="4587875"/>
            <a:ext cx="28797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dirty="0">
                <a:solidFill>
                  <a:schemeClr val="accent3"/>
                </a:solidFill>
                <a:latin typeface="+mn-lt"/>
                <a:ea typeface="+mn-ea"/>
              </a:rPr>
              <a:t>www.</a:t>
            </a:r>
            <a:r>
              <a:rPr lang="zh-CN" altLang="en-US" sz="800" dirty="0">
                <a:solidFill>
                  <a:schemeClr val="accent3"/>
                </a:solidFill>
                <a:latin typeface="+mn-lt"/>
                <a:ea typeface="+mn-ea"/>
              </a:rPr>
              <a:t>企业网站</a:t>
            </a:r>
            <a:r>
              <a:rPr lang="en-US" altLang="zh-CN" sz="800" dirty="0">
                <a:solidFill>
                  <a:schemeClr val="accent3"/>
                </a:solidFill>
                <a:latin typeface="+mn-lt"/>
                <a:ea typeface="+mn-ea"/>
              </a:rPr>
              <a:t>.com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企业名称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/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宣传口号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/</a:t>
            </a: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企业标题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4" name="组合 16"/>
          <p:cNvGrpSpPr>
            <a:grpSpLocks/>
          </p:cNvGrpSpPr>
          <p:nvPr userDrawn="1"/>
        </p:nvGrpSpPr>
        <p:grpSpPr bwMode="auto">
          <a:xfrm>
            <a:off x="3419475" y="339725"/>
            <a:ext cx="247650" cy="384175"/>
            <a:chOff x="3579019" y="293633"/>
            <a:chExt cx="361957" cy="564356"/>
          </a:xfrm>
        </p:grpSpPr>
        <p:sp>
          <p:nvSpPr>
            <p:cNvPr id="5" name="任意多边形 17"/>
            <p:cNvSpPr/>
            <p:nvPr/>
          </p:nvSpPr>
          <p:spPr>
            <a:xfrm>
              <a:off x="3579019" y="433556"/>
              <a:ext cx="232024" cy="375461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任意多边形 18"/>
            <p:cNvSpPr/>
            <p:nvPr/>
          </p:nvSpPr>
          <p:spPr>
            <a:xfrm>
              <a:off x="3660228" y="482530"/>
              <a:ext cx="232024" cy="375459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任意多边形 19"/>
            <p:cNvSpPr/>
            <p:nvPr/>
          </p:nvSpPr>
          <p:spPr>
            <a:xfrm>
              <a:off x="3595261" y="293633"/>
              <a:ext cx="229703" cy="375461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任意多边形 20"/>
            <p:cNvSpPr/>
            <p:nvPr/>
          </p:nvSpPr>
          <p:spPr>
            <a:xfrm>
              <a:off x="3794802" y="508182"/>
              <a:ext cx="146174" cy="235538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  <a:gd name="connsiteX0" fmla="*/ 0 w 145256"/>
                <a:gd name="connsiteY0" fmla="*/ 0 h 235743"/>
                <a:gd name="connsiteX1" fmla="*/ 145256 w 145256"/>
                <a:gd name="connsiteY1" fmla="*/ 235743 h 2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256" h="235743">
                  <a:moveTo>
                    <a:pt x="0" y="0"/>
                  </a:moveTo>
                  <a:lnTo>
                    <a:pt x="145256" y="235743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9" name="组合 21"/>
          <p:cNvGrpSpPr>
            <a:grpSpLocks/>
          </p:cNvGrpSpPr>
          <p:nvPr userDrawn="1"/>
        </p:nvGrpSpPr>
        <p:grpSpPr bwMode="auto">
          <a:xfrm flipH="1">
            <a:off x="5476875" y="339725"/>
            <a:ext cx="247650" cy="384175"/>
            <a:chOff x="3579019" y="293633"/>
            <a:chExt cx="361957" cy="564356"/>
          </a:xfrm>
        </p:grpSpPr>
        <p:sp>
          <p:nvSpPr>
            <p:cNvPr id="10" name="任意多边形 22"/>
            <p:cNvSpPr/>
            <p:nvPr/>
          </p:nvSpPr>
          <p:spPr>
            <a:xfrm>
              <a:off x="3579019" y="433556"/>
              <a:ext cx="232024" cy="375461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任意多边形 23"/>
            <p:cNvSpPr/>
            <p:nvPr/>
          </p:nvSpPr>
          <p:spPr>
            <a:xfrm>
              <a:off x="3660227" y="482530"/>
              <a:ext cx="232024" cy="375459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任意多边形 24"/>
            <p:cNvSpPr/>
            <p:nvPr/>
          </p:nvSpPr>
          <p:spPr>
            <a:xfrm>
              <a:off x="3595260" y="293633"/>
              <a:ext cx="229704" cy="375461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任意多边形 25"/>
            <p:cNvSpPr/>
            <p:nvPr/>
          </p:nvSpPr>
          <p:spPr>
            <a:xfrm>
              <a:off x="3794800" y="508182"/>
              <a:ext cx="146176" cy="235538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  <a:gd name="connsiteX0" fmla="*/ 0 w 145256"/>
                <a:gd name="connsiteY0" fmla="*/ 0 h 235743"/>
                <a:gd name="connsiteX1" fmla="*/ 145256 w 145256"/>
                <a:gd name="connsiteY1" fmla="*/ 235743 h 2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256" h="235743">
                  <a:moveTo>
                    <a:pt x="0" y="0"/>
                  </a:moveTo>
                  <a:lnTo>
                    <a:pt x="145256" y="235743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14" name="直接连接符 26"/>
          <p:cNvCxnSpPr/>
          <p:nvPr userDrawn="1"/>
        </p:nvCxnSpPr>
        <p:spPr>
          <a:xfrm flipH="1">
            <a:off x="525463" y="690563"/>
            <a:ext cx="314166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27"/>
          <p:cNvCxnSpPr/>
          <p:nvPr userDrawn="1"/>
        </p:nvCxnSpPr>
        <p:spPr>
          <a:xfrm flipH="1">
            <a:off x="5476875" y="690563"/>
            <a:ext cx="3141663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8"/>
          <p:cNvCxnSpPr/>
          <p:nvPr userDrawn="1"/>
        </p:nvCxnSpPr>
        <p:spPr>
          <a:xfrm flipH="1">
            <a:off x="525463" y="4749800"/>
            <a:ext cx="3325812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29"/>
          <p:cNvCxnSpPr/>
          <p:nvPr userDrawn="1"/>
        </p:nvCxnSpPr>
        <p:spPr>
          <a:xfrm flipH="1">
            <a:off x="5292725" y="4749800"/>
            <a:ext cx="3325813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7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F565428-0BB6-4C81-A216-337C60E9847B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</p:spPr>
        <p:txBody>
          <a:bodyPr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C24B2C1-1E7C-469E-B9EB-913CEA5C9B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3"/>
          <p:cNvCxnSpPr/>
          <p:nvPr userDrawn="1"/>
        </p:nvCxnSpPr>
        <p:spPr>
          <a:xfrm>
            <a:off x="0" y="555625"/>
            <a:ext cx="91440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4"/>
          <p:cNvSpPr txBox="1"/>
          <p:nvPr userDrawn="1"/>
        </p:nvSpPr>
        <p:spPr>
          <a:xfrm>
            <a:off x="312738" y="58738"/>
            <a:ext cx="2890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tx2"/>
                </a:solidFill>
                <a:latin typeface="+mn-lt"/>
                <a:ea typeface="+mn-ea"/>
              </a:rPr>
              <a:t>单 击 此 处 输 入 标 题</a:t>
            </a:r>
          </a:p>
        </p:txBody>
      </p:sp>
      <p:pic>
        <p:nvPicPr>
          <p:cNvPr id="4" name="Picture 2" descr="C:\Users\Administrator\Desktop\简约淡雅心形小草PPT背景\幻灯片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71663"/>
            <a:ext cx="6804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68D5-4CD6-48EF-80A3-8253529FE14C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583A-C981-4169-8A6D-7C34132C8D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66299-D5BF-4B47-A809-BB9A72E79539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F58D-21C5-4717-8596-562C60A1E9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8508-23AC-46D3-8131-6F4A643417BA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A15C-F2F4-48C4-A733-4A99255922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E11AB-2230-40A4-8222-C4B260310C79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BED3-E179-42FA-BA38-456EEBF535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FEEA-FAF2-447B-93F1-C1C93B795C2C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55DF-7806-41D3-A379-B4B75CCA58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DA2FC-A7D5-4B7F-BEB8-B2EC2B21386A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2503-24A1-4D92-93A9-85DA580009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829C56-DB65-4C12-A56F-355651F95EE3}" type="datetimeFigureOut">
              <a:rPr lang="zh-CN" altLang="en-US"/>
              <a:pPr>
                <a:defRPr/>
              </a:pPr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CFF8E5-049D-45AB-860B-A9E3EBB47E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5" r:id="rId12"/>
    <p:sldLayoutId id="2147483666" r:id="rId13"/>
  </p:sldLayoutIdLst>
  <p:transition spd="slow" advClick="0" advTm="7000">
    <p:cover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2759075" y="1347788"/>
            <a:ext cx="6061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1" tIns="34285" rIns="68571" bIns="34285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绿水青山就是金山银山 </a:t>
            </a:r>
            <a:endParaRPr lang="zh-CN" altLang="en-US" sz="4400" b="1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725" y="2571750"/>
            <a:ext cx="1962150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汇报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人：邓家鑫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9338" y="3076575"/>
            <a:ext cx="2409825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      班级：室内二班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5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5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843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25500" y="142875"/>
            <a:ext cx="1041400" cy="10255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sz="3200" b="1">
              <a:solidFill>
                <a:schemeClr val="tx2"/>
              </a:solidFill>
              <a:ea typeface="Arial Unicode MS"/>
              <a:cs typeface="Arial Unicode MS"/>
            </a:endParaRPr>
          </a:p>
          <a:p>
            <a:pPr algn="ctr"/>
            <a:r>
              <a:rPr lang="en-US" altLang="zh-CN" sz="3200" b="1">
                <a:solidFill>
                  <a:schemeClr val="tx2"/>
                </a:solidFill>
                <a:ea typeface="Arial Unicode MS"/>
                <a:cs typeface="Arial Unicode MS"/>
              </a:rPr>
              <a:t>01</a:t>
            </a:r>
            <a:endParaRPr lang="zh-CN" altLang="en-US" sz="3200" b="1">
              <a:solidFill>
                <a:schemeClr val="tx2"/>
              </a:solidFill>
              <a:ea typeface="Arial Unicode MS"/>
              <a:cs typeface="Arial Unicode MS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908550" y="896938"/>
            <a:ext cx="1041400" cy="10255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3200" b="1">
                <a:solidFill>
                  <a:schemeClr val="bg2"/>
                </a:solidFill>
                <a:ea typeface="Arial Unicode MS"/>
                <a:cs typeface="Arial Unicode MS"/>
              </a:rPr>
              <a:t>02</a:t>
            </a:r>
            <a:endParaRPr lang="zh-CN" altLang="en-US" sz="3200" b="1">
              <a:solidFill>
                <a:schemeClr val="bg2"/>
              </a:solidFill>
              <a:ea typeface="Arial Unicode MS"/>
              <a:cs typeface="Arial Unicode M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88" y="1922463"/>
            <a:ext cx="5427662" cy="1952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</a:endParaRPr>
          </a:p>
        </p:txBody>
      </p:sp>
      <p:sp>
        <p:nvSpPr>
          <p:cNvPr id="12" name="同心圆 11"/>
          <p:cNvSpPr/>
          <p:nvPr/>
        </p:nvSpPr>
        <p:spPr>
          <a:xfrm>
            <a:off x="4718050" y="714375"/>
            <a:ext cx="1423988" cy="1403350"/>
          </a:xfrm>
          <a:prstGeom prst="donut">
            <a:avLst>
              <a:gd name="adj" fmla="val 1384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835400" y="2754313"/>
            <a:ext cx="1039813" cy="10255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3200" b="1">
                <a:solidFill>
                  <a:schemeClr val="tx2"/>
                </a:solidFill>
                <a:ea typeface="Arial Unicode MS"/>
                <a:cs typeface="Arial Unicode MS"/>
              </a:rPr>
              <a:t>03</a:t>
            </a:r>
            <a:endParaRPr lang="zh-CN" altLang="en-US" sz="3200" b="1">
              <a:solidFill>
                <a:schemeClr val="tx2"/>
              </a:solidFill>
              <a:ea typeface="Arial Unicode MS"/>
              <a:cs typeface="Arial Unicode M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588" y="2571750"/>
            <a:ext cx="4356100" cy="196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</a:endParaRPr>
          </a:p>
        </p:txBody>
      </p:sp>
      <p:sp>
        <p:nvSpPr>
          <p:cNvPr id="17" name="同心圆 16"/>
          <p:cNvSpPr/>
          <p:nvPr/>
        </p:nvSpPr>
        <p:spPr>
          <a:xfrm flipV="1">
            <a:off x="3636963" y="2571750"/>
            <a:ext cx="1423987" cy="1404938"/>
          </a:xfrm>
          <a:prstGeom prst="donut">
            <a:avLst>
              <a:gd name="adj" fmla="val 1384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5063" y="928688"/>
            <a:ext cx="25114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4" action="ppaction://hlinksldjump"/>
              </a:rPr>
              <a:t>2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4" action="ppaction://hlinksldjump"/>
              </a:rPr>
              <a:t>、反对舌尖上的浪费、节约粮食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华文琥珀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3500" y="2786063"/>
            <a:ext cx="25908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5" action="ppaction://hlinksldjump"/>
              </a:rPr>
              <a:t>3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5" action="ppaction://hlinksldjump"/>
              </a:rPr>
              <a:t>、杜绝穿着方面的浪费、文明着装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华文琥珀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75" y="4143375"/>
            <a:ext cx="29289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6" action="ppaction://hlinksldjump"/>
              </a:rPr>
              <a:t>4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华文琥珀" pitchFamily="2" charset="-122"/>
                <a:hlinkClick r:id="rId6" action="ppaction://hlinksldjump"/>
              </a:rPr>
              <a:t>、养成良好用水用电习惯、节约水电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华文琥珀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1336675"/>
            <a:ext cx="1403350" cy="1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627063" y="128588"/>
            <a:ext cx="1423987" cy="1403350"/>
          </a:xfrm>
          <a:prstGeom prst="donut">
            <a:avLst>
              <a:gd name="adj" fmla="val 1384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143000" y="3690938"/>
            <a:ext cx="1039813" cy="10255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3200" b="1">
                <a:solidFill>
                  <a:schemeClr val="tx2"/>
                </a:solidFill>
                <a:ea typeface="Arial Unicode MS"/>
                <a:cs typeface="Arial Unicode MS"/>
              </a:rPr>
              <a:t>04</a:t>
            </a:r>
            <a:endParaRPr lang="zh-CN" altLang="en-US" sz="3200" b="1">
              <a:solidFill>
                <a:schemeClr val="tx2"/>
              </a:solidFill>
              <a:ea typeface="Arial Unicode MS"/>
              <a:cs typeface="Arial Unicode MS"/>
            </a:endParaRPr>
          </a:p>
        </p:txBody>
      </p:sp>
      <p:sp>
        <p:nvSpPr>
          <p:cNvPr id="26" name="同心圆 25"/>
          <p:cNvSpPr/>
          <p:nvPr/>
        </p:nvSpPr>
        <p:spPr>
          <a:xfrm>
            <a:off x="928688" y="3500438"/>
            <a:ext cx="1423987" cy="1404937"/>
          </a:xfrm>
          <a:prstGeom prst="donut">
            <a:avLst>
              <a:gd name="adj" fmla="val 1384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0" y="3548063"/>
            <a:ext cx="1403350" cy="1952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43125" y="428625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华文琥珀" pitchFamily="2" charset="-122"/>
                <a:ea typeface="华文琥珀" pitchFamily="2" charset="-122"/>
                <a:hlinkClick r:id="rId7" action="ppaction://hlinksldjump"/>
              </a:rPr>
              <a:t>1</a:t>
            </a:r>
            <a:r>
              <a:rPr lang="zh-CN" altLang="en-US" sz="2000">
                <a:latin typeface="华文琥珀" pitchFamily="2" charset="-122"/>
                <a:ea typeface="华文琥珀" pitchFamily="2" charset="-122"/>
                <a:hlinkClick r:id="rId7" action="ppaction://hlinksldjump"/>
              </a:rPr>
              <a:t>、爱护校园环境、营造美化校园</a:t>
            </a:r>
            <a:endParaRPr lang="zh-CN" altLang="en-US" sz="2000"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1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1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6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6" grpId="0"/>
      <p:bldP spid="9" grpId="0"/>
      <p:bldP spid="14" grpId="0"/>
      <p:bldP spid="16" grpId="0" animBg="1"/>
      <p:bldP spid="18" grpId="0"/>
      <p:bldP spid="19" grpId="0"/>
      <p:bldP spid="20" grpId="0"/>
      <p:bldP spid="22" grpId="0" animBg="1"/>
      <p:bldP spid="25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菱形 6"/>
          <p:cNvSpPr/>
          <p:nvPr/>
        </p:nvSpPr>
        <p:spPr>
          <a:xfrm>
            <a:off x="-15875" y="3175"/>
            <a:ext cx="1354138" cy="1354138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华文琥珀" pitchFamily="2" charset="-122"/>
              <a:ea typeface="华文琥珀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357290" y="0"/>
            <a:ext cx="1354818" cy="1354818"/>
            <a:chOff x="3029144" y="1491630"/>
            <a:chExt cx="1584176" cy="1584176"/>
          </a:xfrm>
          <a:solidFill>
            <a:schemeClr val="accent1">
              <a:lumMod val="75000"/>
            </a:schemeClr>
          </a:solidFill>
        </p:grpSpPr>
        <p:sp>
          <p:nvSpPr>
            <p:cNvPr id="10" name="菱形 9"/>
            <p:cNvSpPr/>
            <p:nvPr/>
          </p:nvSpPr>
          <p:spPr>
            <a:xfrm>
              <a:off x="3029144" y="1491630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3446803" y="2076331"/>
              <a:ext cx="815729" cy="4678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爱护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>
            <a:grpSpLocks/>
          </p:cNvGrpSpPr>
          <p:nvPr/>
        </p:nvGrpSpPr>
        <p:grpSpPr bwMode="auto">
          <a:xfrm>
            <a:off x="4071938" y="0"/>
            <a:ext cx="1354137" cy="1354138"/>
            <a:chOff x="4577170" y="2067694"/>
            <a:chExt cx="1584176" cy="1584176"/>
          </a:xfrm>
        </p:grpSpPr>
        <p:sp>
          <p:nvSpPr>
            <p:cNvPr id="13" name="菱形 12"/>
            <p:cNvSpPr/>
            <p:nvPr/>
          </p:nvSpPr>
          <p:spPr>
            <a:xfrm>
              <a:off x="4577170" y="2067694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7903" name="TextBox 13"/>
            <p:cNvSpPr txBox="1">
              <a:spLocks noChangeArrowheads="1"/>
            </p:cNvSpPr>
            <p:nvPr/>
          </p:nvSpPr>
          <p:spPr bwMode="auto">
            <a:xfrm flipH="1">
              <a:off x="4994829" y="2652395"/>
              <a:ext cx="815729" cy="467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环境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429256" y="1357304"/>
            <a:ext cx="1354818" cy="1354818"/>
            <a:chOff x="6145277" y="1491630"/>
            <a:chExt cx="1584176" cy="158417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" name="菱形 15"/>
            <p:cNvSpPr/>
            <p:nvPr/>
          </p:nvSpPr>
          <p:spPr>
            <a:xfrm>
              <a:off x="6145277" y="1491630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62936" y="2076352"/>
              <a:ext cx="1107998" cy="4678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美化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2714625" y="0"/>
            <a:ext cx="1354138" cy="1354138"/>
            <a:chOff x="1369994" y="2067694"/>
            <a:chExt cx="1584176" cy="1584176"/>
          </a:xfrm>
        </p:grpSpPr>
        <p:sp>
          <p:nvSpPr>
            <p:cNvPr id="19" name="菱形 18"/>
            <p:cNvSpPr/>
            <p:nvPr/>
          </p:nvSpPr>
          <p:spPr>
            <a:xfrm>
              <a:off x="1369994" y="2067694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schemeClr val="bg1"/>
                </a:solidFill>
              </a:endParaRPr>
            </a:p>
          </p:txBody>
        </p:sp>
        <p:sp>
          <p:nvSpPr>
            <p:cNvPr id="37901" name="TextBox 19"/>
            <p:cNvSpPr txBox="1">
              <a:spLocks noChangeArrowheads="1"/>
            </p:cNvSpPr>
            <p:nvPr/>
          </p:nvSpPr>
          <p:spPr bwMode="auto">
            <a:xfrm flipH="1">
              <a:off x="1787653" y="2652395"/>
              <a:ext cx="815729" cy="467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校园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071934" y="1357304"/>
            <a:ext cx="1354818" cy="1354818"/>
            <a:chOff x="6145277" y="1491630"/>
            <a:chExt cx="1584176" cy="158417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8" name="菱形 27"/>
            <p:cNvSpPr/>
            <p:nvPr/>
          </p:nvSpPr>
          <p:spPr>
            <a:xfrm>
              <a:off x="6145277" y="1491630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6562936" y="2076352"/>
              <a:ext cx="1107998" cy="4678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营造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>
            <a:grpSpLocks/>
          </p:cNvGrpSpPr>
          <p:nvPr/>
        </p:nvGrpSpPr>
        <p:grpSpPr bwMode="auto">
          <a:xfrm>
            <a:off x="6786563" y="1357313"/>
            <a:ext cx="1354137" cy="1354137"/>
            <a:chOff x="1369994" y="2067694"/>
            <a:chExt cx="1584176" cy="1584176"/>
          </a:xfrm>
        </p:grpSpPr>
        <p:sp>
          <p:nvSpPr>
            <p:cNvPr id="31" name="菱形 30"/>
            <p:cNvSpPr/>
            <p:nvPr/>
          </p:nvSpPr>
          <p:spPr>
            <a:xfrm>
              <a:off x="1369994" y="2067694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schemeClr val="bg1"/>
                </a:solidFill>
              </a:endParaRPr>
            </a:p>
          </p:txBody>
        </p:sp>
        <p:sp>
          <p:nvSpPr>
            <p:cNvPr id="37899" name="TextBox 31"/>
            <p:cNvSpPr txBox="1">
              <a:spLocks noChangeArrowheads="1"/>
            </p:cNvSpPr>
            <p:nvPr/>
          </p:nvSpPr>
          <p:spPr bwMode="auto">
            <a:xfrm flipH="1">
              <a:off x="1787653" y="2568885"/>
              <a:ext cx="815729" cy="467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校园</a:t>
              </a:r>
            </a:p>
          </p:txBody>
        </p:sp>
      </p:grpSp>
      <p:sp>
        <p:nvSpPr>
          <p:cNvPr id="37897" name="TextBox 32"/>
          <p:cNvSpPr txBox="1">
            <a:spLocks noChangeArrowheads="1"/>
          </p:cNvSpPr>
          <p:nvPr/>
        </p:nvSpPr>
        <p:spPr bwMode="auto">
          <a:xfrm>
            <a:off x="0" y="2786063"/>
            <a:ext cx="6715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隶书" pitchFamily="49" charset="-122"/>
                <a:ea typeface="隶书" pitchFamily="49" charset="-122"/>
              </a:rPr>
              <a:t>    校园里有许多花草树木，爱护校园环境是我们每一个人的责任，我们必须从自己做起，环境你我他，绿色靠大家。给校园多增一片新绿，就会多增一片新鲜空气，守护校园的绿水青山，就是守护校园的金山银山。</a:t>
            </a:r>
          </a:p>
        </p:txBody>
      </p:sp>
    </p:spTree>
  </p:cSld>
  <p:clrMapOvr>
    <a:masterClrMapping/>
  </p:clrMapOvr>
  <p:transition spd="slow" advClick="0" advTm="7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915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6" name="任意多边形 5"/>
          <p:cNvSpPr>
            <a:spLocks noChangeArrowheads="1"/>
          </p:cNvSpPr>
          <p:nvPr/>
        </p:nvSpPr>
        <p:spPr bwMode="auto">
          <a:xfrm rot="13500000">
            <a:off x="53975" y="406400"/>
            <a:ext cx="1638300" cy="1638300"/>
          </a:xfrm>
          <a:custGeom>
            <a:avLst/>
            <a:gdLst>
              <a:gd name="connsiteX0" fmla="*/ 1348346 w 1941271"/>
              <a:gd name="connsiteY0" fmla="*/ 1346966 h 1941271"/>
              <a:gd name="connsiteX1" fmla="*/ 1348346 w 1941271"/>
              <a:gd name="connsiteY1" fmla="*/ 593015 h 1941271"/>
              <a:gd name="connsiteX2" fmla="*/ 594395 w 1941271"/>
              <a:gd name="connsiteY2" fmla="*/ 593015 h 1941271"/>
              <a:gd name="connsiteX3" fmla="*/ 594395 w 1941271"/>
              <a:gd name="connsiteY3" fmla="*/ 1346966 h 1941271"/>
              <a:gd name="connsiteX4" fmla="*/ 1348346 w 1941271"/>
              <a:gd name="connsiteY4" fmla="*/ 1346966 h 1941271"/>
              <a:gd name="connsiteX5" fmla="*/ 1763033 w 1941271"/>
              <a:gd name="connsiteY5" fmla="*/ 1550709 h 1941271"/>
              <a:gd name="connsiteX6" fmla="*/ 1551784 w 1941271"/>
              <a:gd name="connsiteY6" fmla="*/ 1761957 h 1941271"/>
              <a:gd name="connsiteX7" fmla="*/ 1342153 w 1941271"/>
              <a:gd name="connsiteY7" fmla="*/ 1653376 h 1941271"/>
              <a:gd name="connsiteX8" fmla="*/ 1265267 w 1941271"/>
              <a:gd name="connsiteY8" fmla="*/ 1693838 h 1941271"/>
              <a:gd name="connsiteX9" fmla="*/ 1192371 w 1941271"/>
              <a:gd name="connsiteY9" fmla="*/ 1715443 h 1941271"/>
              <a:gd name="connsiteX10" fmla="*/ 1120658 w 1941271"/>
              <a:gd name="connsiteY10" fmla="*/ 1941271 h 1941271"/>
              <a:gd name="connsiteX11" fmla="*/ 821908 w 1941271"/>
              <a:gd name="connsiteY11" fmla="*/ 1941271 h 1941271"/>
              <a:gd name="connsiteX12" fmla="*/ 750176 w 1941271"/>
              <a:gd name="connsiteY12" fmla="*/ 1715386 h 1941271"/>
              <a:gd name="connsiteX13" fmla="*/ 677473 w 1941271"/>
              <a:gd name="connsiteY13" fmla="*/ 1693838 h 1941271"/>
              <a:gd name="connsiteX14" fmla="*/ 601018 w 1941271"/>
              <a:gd name="connsiteY14" fmla="*/ 1653603 h 1941271"/>
              <a:gd name="connsiteX15" fmla="*/ 390651 w 1941271"/>
              <a:gd name="connsiteY15" fmla="*/ 1762566 h 1941271"/>
              <a:gd name="connsiteX16" fmla="*/ 179402 w 1941271"/>
              <a:gd name="connsiteY16" fmla="*/ 1551317 h 1941271"/>
              <a:gd name="connsiteX17" fmla="*/ 286633 w 1941271"/>
              <a:gd name="connsiteY17" fmla="*/ 1344294 h 1941271"/>
              <a:gd name="connsiteX18" fmla="*/ 279693 w 1941271"/>
              <a:gd name="connsiteY18" fmla="*/ 1333198 h 1941271"/>
              <a:gd name="connsiteX19" fmla="*/ 244004 w 1941271"/>
              <a:gd name="connsiteY19" fmla="*/ 1255056 h 1941271"/>
              <a:gd name="connsiteX20" fmla="*/ 222745 w 1941271"/>
              <a:gd name="connsiteY20" fmla="*/ 1190529 h 1941271"/>
              <a:gd name="connsiteX21" fmla="*/ 1 w 1941271"/>
              <a:gd name="connsiteY21" fmla="*/ 1119795 h 1941271"/>
              <a:gd name="connsiteX22" fmla="*/ 0 w 1941271"/>
              <a:gd name="connsiteY22" fmla="*/ 821045 h 1941271"/>
              <a:gd name="connsiteX23" fmla="*/ 221982 w 1941271"/>
              <a:gd name="connsiteY23" fmla="*/ 750554 h 1941271"/>
              <a:gd name="connsiteX24" fmla="*/ 247522 w 1941271"/>
              <a:gd name="connsiteY24" fmla="*/ 676093 h 1941271"/>
              <a:gd name="connsiteX25" fmla="*/ 287910 w 1941271"/>
              <a:gd name="connsiteY25" fmla="*/ 599348 h 1941271"/>
              <a:gd name="connsiteX26" fmla="*/ 179098 w 1941271"/>
              <a:gd name="connsiteY26" fmla="*/ 389271 h 1941271"/>
              <a:gd name="connsiteX27" fmla="*/ 390347 w 1941271"/>
              <a:gd name="connsiteY27" fmla="*/ 178023 h 1941271"/>
              <a:gd name="connsiteX28" fmla="*/ 600285 w 1941271"/>
              <a:gd name="connsiteY28" fmla="*/ 286763 h 1941271"/>
              <a:gd name="connsiteX29" fmla="*/ 677473 w 1941271"/>
              <a:gd name="connsiteY29" fmla="*/ 246142 h 1941271"/>
              <a:gd name="connsiteX30" fmla="*/ 751843 w 1941271"/>
              <a:gd name="connsiteY30" fmla="*/ 220633 h 1941271"/>
              <a:gd name="connsiteX31" fmla="*/ 821907 w 1941271"/>
              <a:gd name="connsiteY31" fmla="*/ 0 h 1941271"/>
              <a:gd name="connsiteX32" fmla="*/ 1120657 w 1941271"/>
              <a:gd name="connsiteY32" fmla="*/ 0 h 1941271"/>
              <a:gd name="connsiteX33" fmla="*/ 1190841 w 1941271"/>
              <a:gd name="connsiteY33" fmla="*/ 221013 h 1941271"/>
              <a:gd name="connsiteX34" fmla="*/ 1256436 w 1941271"/>
              <a:gd name="connsiteY34" fmla="*/ 242624 h 1941271"/>
              <a:gd name="connsiteX35" fmla="*/ 1334578 w 1941271"/>
              <a:gd name="connsiteY35" fmla="*/ 278313 h 1941271"/>
              <a:gd name="connsiteX36" fmla="*/ 1345931 w 1941271"/>
              <a:gd name="connsiteY36" fmla="*/ 285413 h 1941271"/>
              <a:gd name="connsiteX37" fmla="*/ 1552088 w 1941271"/>
              <a:gd name="connsiteY37" fmla="*/ 178631 h 1941271"/>
              <a:gd name="connsiteX38" fmla="*/ 1763337 w 1941271"/>
              <a:gd name="connsiteY38" fmla="*/ 389880 h 1941271"/>
              <a:gd name="connsiteX39" fmla="*/ 1656452 w 1941271"/>
              <a:gd name="connsiteY39" fmla="*/ 596236 h 1941271"/>
              <a:gd name="connsiteX40" fmla="*/ 1663047 w 1941271"/>
              <a:gd name="connsiteY40" fmla="*/ 606782 h 1941271"/>
              <a:gd name="connsiteX41" fmla="*/ 1698737 w 1941271"/>
              <a:gd name="connsiteY41" fmla="*/ 684925 h 1941271"/>
              <a:gd name="connsiteX42" fmla="*/ 1720483 w 1941271"/>
              <a:gd name="connsiteY42" fmla="*/ 750933 h 1941271"/>
              <a:gd name="connsiteX43" fmla="*/ 1941271 w 1941271"/>
              <a:gd name="connsiteY43" fmla="*/ 821045 h 1941271"/>
              <a:gd name="connsiteX44" fmla="*/ 1941271 w 1941271"/>
              <a:gd name="connsiteY44" fmla="*/ 1119795 h 1941271"/>
              <a:gd name="connsiteX45" fmla="*/ 1720607 w 1941271"/>
              <a:gd name="connsiteY45" fmla="*/ 1189868 h 1941271"/>
              <a:gd name="connsiteX46" fmla="*/ 1695218 w 1941271"/>
              <a:gd name="connsiteY46" fmla="*/ 1263887 h 1941271"/>
              <a:gd name="connsiteX47" fmla="*/ 1654523 w 1941271"/>
              <a:gd name="connsiteY47" fmla="*/ 1341216 h 194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1271" h="1941271">
                <a:moveTo>
                  <a:pt x="1348346" y="1346966"/>
                </a:moveTo>
                <a:cubicBezTo>
                  <a:pt x="1556521" y="1138791"/>
                  <a:pt x="1556521" y="801190"/>
                  <a:pt x="1348346" y="593015"/>
                </a:cubicBezTo>
                <a:cubicBezTo>
                  <a:pt x="1140171" y="384840"/>
                  <a:pt x="802570" y="384839"/>
                  <a:pt x="594395" y="593015"/>
                </a:cubicBezTo>
                <a:cubicBezTo>
                  <a:pt x="386220" y="801190"/>
                  <a:pt x="386220" y="1138791"/>
                  <a:pt x="594395" y="1346966"/>
                </a:cubicBezTo>
                <a:cubicBezTo>
                  <a:pt x="802570" y="1555141"/>
                  <a:pt x="1140171" y="1555141"/>
                  <a:pt x="1348346" y="1346966"/>
                </a:cubicBezTo>
                <a:close/>
                <a:moveTo>
                  <a:pt x="1763033" y="1550709"/>
                </a:moveTo>
                <a:lnTo>
                  <a:pt x="1551784" y="1761957"/>
                </a:lnTo>
                <a:lnTo>
                  <a:pt x="1342153" y="1653376"/>
                </a:lnTo>
                <a:lnTo>
                  <a:pt x="1265267" y="1693838"/>
                </a:lnTo>
                <a:lnTo>
                  <a:pt x="1192371" y="1715443"/>
                </a:lnTo>
                <a:lnTo>
                  <a:pt x="1120658" y="1941271"/>
                </a:lnTo>
                <a:lnTo>
                  <a:pt x="821908" y="1941271"/>
                </a:lnTo>
                <a:lnTo>
                  <a:pt x="750176" y="1715386"/>
                </a:lnTo>
                <a:lnTo>
                  <a:pt x="677473" y="1693838"/>
                </a:lnTo>
                <a:lnTo>
                  <a:pt x="601018" y="1653603"/>
                </a:lnTo>
                <a:lnTo>
                  <a:pt x="390651" y="1762566"/>
                </a:lnTo>
                <a:lnTo>
                  <a:pt x="179402" y="1551317"/>
                </a:lnTo>
                <a:lnTo>
                  <a:pt x="286633" y="1344294"/>
                </a:lnTo>
                <a:lnTo>
                  <a:pt x="279693" y="1333198"/>
                </a:lnTo>
                <a:cubicBezTo>
                  <a:pt x="266288" y="1307692"/>
                  <a:pt x="254392" y="1281601"/>
                  <a:pt x="244004" y="1255056"/>
                </a:cubicBezTo>
                <a:lnTo>
                  <a:pt x="222745" y="1190529"/>
                </a:lnTo>
                <a:lnTo>
                  <a:pt x="1" y="1119795"/>
                </a:lnTo>
                <a:lnTo>
                  <a:pt x="0" y="821045"/>
                </a:lnTo>
                <a:lnTo>
                  <a:pt x="221982" y="750554"/>
                </a:lnTo>
                <a:lnTo>
                  <a:pt x="247522" y="676093"/>
                </a:lnTo>
                <a:lnTo>
                  <a:pt x="287910" y="599348"/>
                </a:lnTo>
                <a:lnTo>
                  <a:pt x="179098" y="389271"/>
                </a:lnTo>
                <a:lnTo>
                  <a:pt x="390347" y="178023"/>
                </a:lnTo>
                <a:lnTo>
                  <a:pt x="600285" y="286763"/>
                </a:lnTo>
                <a:lnTo>
                  <a:pt x="677473" y="246142"/>
                </a:lnTo>
                <a:lnTo>
                  <a:pt x="751843" y="220633"/>
                </a:lnTo>
                <a:lnTo>
                  <a:pt x="821907" y="0"/>
                </a:lnTo>
                <a:lnTo>
                  <a:pt x="1120657" y="0"/>
                </a:lnTo>
                <a:lnTo>
                  <a:pt x="1190841" y="221013"/>
                </a:lnTo>
                <a:lnTo>
                  <a:pt x="1256436" y="242624"/>
                </a:lnTo>
                <a:cubicBezTo>
                  <a:pt x="1282981" y="253012"/>
                  <a:pt x="1309072" y="264909"/>
                  <a:pt x="1334578" y="278313"/>
                </a:cubicBezTo>
                <a:lnTo>
                  <a:pt x="1345931" y="285413"/>
                </a:lnTo>
                <a:lnTo>
                  <a:pt x="1552088" y="178631"/>
                </a:lnTo>
                <a:lnTo>
                  <a:pt x="1763337" y="389880"/>
                </a:lnTo>
                <a:lnTo>
                  <a:pt x="1656452" y="596236"/>
                </a:lnTo>
                <a:lnTo>
                  <a:pt x="1663047" y="606782"/>
                </a:lnTo>
                <a:cubicBezTo>
                  <a:pt x="1676452" y="632288"/>
                  <a:pt x="1688348" y="658380"/>
                  <a:pt x="1698737" y="684925"/>
                </a:cubicBezTo>
                <a:lnTo>
                  <a:pt x="1720483" y="750933"/>
                </a:lnTo>
                <a:lnTo>
                  <a:pt x="1941271" y="821045"/>
                </a:lnTo>
                <a:lnTo>
                  <a:pt x="1941271" y="1119795"/>
                </a:lnTo>
                <a:lnTo>
                  <a:pt x="1720607" y="1189868"/>
                </a:lnTo>
                <a:lnTo>
                  <a:pt x="1695218" y="1263887"/>
                </a:lnTo>
                <a:lnTo>
                  <a:pt x="1654523" y="1341216"/>
                </a:lnTo>
                <a:close/>
              </a:path>
            </a:pathLst>
          </a:custGeom>
          <a:solidFill>
            <a:srgbClr val="119F33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dirty="0"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Text Box 70"/>
          <p:cNvSpPr txBox="1">
            <a:spLocks noChangeArrowheads="1"/>
          </p:cNvSpPr>
          <p:nvPr/>
        </p:nvSpPr>
        <p:spPr bwMode="auto">
          <a:xfrm>
            <a:off x="398463" y="904875"/>
            <a:ext cx="949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  <a:cs typeface="+mn-ea"/>
                <a:sym typeface="微软雅黑" panose="020B0503020204020204" pitchFamily="34" charset="-122"/>
              </a:rPr>
              <a:t>02</a:t>
            </a:r>
            <a:endParaRPr lang="zh-CN" altLang="en-US" sz="32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+mn-ea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任意多边形 7"/>
          <p:cNvSpPr>
            <a:spLocks noChangeArrowheads="1"/>
          </p:cNvSpPr>
          <p:nvPr/>
        </p:nvSpPr>
        <p:spPr bwMode="auto">
          <a:xfrm rot="15780000">
            <a:off x="1701800" y="38100"/>
            <a:ext cx="1903413" cy="1903413"/>
          </a:xfrm>
          <a:custGeom>
            <a:avLst/>
            <a:gdLst>
              <a:gd name="connsiteX0" fmla="*/ 1952395 w 2538357"/>
              <a:gd name="connsiteY0" fmla="*/ 1409094 h 2538356"/>
              <a:gd name="connsiteX1" fmla="*/ 1966559 w 2538357"/>
              <a:gd name="connsiteY1" fmla="*/ 1268615 h 2538356"/>
              <a:gd name="connsiteX2" fmla="*/ 1269460 w 2538357"/>
              <a:gd name="connsiteY2" fmla="*/ 571516 h 2538356"/>
              <a:gd name="connsiteX3" fmla="*/ 572361 w 2538357"/>
              <a:gd name="connsiteY3" fmla="*/ 1268615 h 2538356"/>
              <a:gd name="connsiteX4" fmla="*/ 1269460 w 2538357"/>
              <a:gd name="connsiteY4" fmla="*/ 1965714 h 2538356"/>
              <a:gd name="connsiteX5" fmla="*/ 1952395 w 2538357"/>
              <a:gd name="connsiteY5" fmla="*/ 1409094 h 2538356"/>
              <a:gd name="connsiteX6" fmla="*/ 2538357 w 2538357"/>
              <a:gd name="connsiteY6" fmla="*/ 1464215 h 2538356"/>
              <a:gd name="connsiteX7" fmla="*/ 2247997 w 2538357"/>
              <a:gd name="connsiteY7" fmla="*/ 1556421 h 2538356"/>
              <a:gd name="connsiteX8" fmla="*/ 2219878 w 2538357"/>
              <a:gd name="connsiteY8" fmla="*/ 1643095 h 2538356"/>
              <a:gd name="connsiteX9" fmla="*/ 2167458 w 2538357"/>
              <a:gd name="connsiteY9" fmla="*/ 1755418 h 2538356"/>
              <a:gd name="connsiteX10" fmla="*/ 2165601 w 2538357"/>
              <a:gd name="connsiteY10" fmla="*/ 1758476 h 2538356"/>
              <a:gd name="connsiteX11" fmla="*/ 2305530 w 2538357"/>
              <a:gd name="connsiteY11" fmla="*/ 2028628 h 2538356"/>
              <a:gd name="connsiteX12" fmla="*/ 2029307 w 2538357"/>
              <a:gd name="connsiteY12" fmla="*/ 2304851 h 2538356"/>
              <a:gd name="connsiteX13" fmla="*/ 1754130 w 2538357"/>
              <a:gd name="connsiteY13" fmla="*/ 2162320 h 2538356"/>
              <a:gd name="connsiteX14" fmla="*/ 1666990 w 2538357"/>
              <a:gd name="connsiteY14" fmla="*/ 2209617 h 2538356"/>
              <a:gd name="connsiteX15" fmla="*/ 1573160 w 2538357"/>
              <a:gd name="connsiteY15" fmla="*/ 2243957 h 2538356"/>
              <a:gd name="connsiteX16" fmla="*/ 1557559 w 2538357"/>
              <a:gd name="connsiteY16" fmla="*/ 2247968 h 2538356"/>
              <a:gd name="connsiteX17" fmla="*/ 1465344 w 2538357"/>
              <a:gd name="connsiteY17" fmla="*/ 2538356 h 2538356"/>
              <a:gd name="connsiteX18" fmla="*/ 1074706 w 2538357"/>
              <a:gd name="connsiteY18" fmla="*/ 2538356 h 2538356"/>
              <a:gd name="connsiteX19" fmla="*/ 982277 w 2538357"/>
              <a:gd name="connsiteY19" fmla="*/ 2247293 h 2538356"/>
              <a:gd name="connsiteX20" fmla="*/ 930071 w 2538357"/>
              <a:gd name="connsiteY20" fmla="*/ 2232127 h 2538356"/>
              <a:gd name="connsiteX21" fmla="*/ 826691 w 2538357"/>
              <a:gd name="connsiteY21" fmla="*/ 2189166 h 2538356"/>
              <a:gd name="connsiteX22" fmla="*/ 782735 w 2538357"/>
              <a:gd name="connsiteY22" fmla="*/ 2163903 h 2538356"/>
              <a:gd name="connsiteX23" fmla="*/ 509845 w 2538357"/>
              <a:gd name="connsiteY23" fmla="*/ 2305248 h 2538356"/>
              <a:gd name="connsiteX24" fmla="*/ 233622 w 2538357"/>
              <a:gd name="connsiteY24" fmla="*/ 2029026 h 2538356"/>
              <a:gd name="connsiteX25" fmla="*/ 374747 w 2538357"/>
              <a:gd name="connsiteY25" fmla="*/ 1756567 h 2538356"/>
              <a:gd name="connsiteX26" fmla="*/ 328458 w 2538357"/>
              <a:gd name="connsiteY26" fmla="*/ 1666145 h 2538356"/>
              <a:gd name="connsiteX27" fmla="*/ 294843 w 2538357"/>
              <a:gd name="connsiteY27" fmla="*/ 1557844 h 2538356"/>
              <a:gd name="connsiteX28" fmla="*/ 0 w 2538357"/>
              <a:gd name="connsiteY28" fmla="*/ 1464216 h 2538356"/>
              <a:gd name="connsiteX29" fmla="*/ 0 w 2538357"/>
              <a:gd name="connsiteY29" fmla="*/ 1073578 h 2538356"/>
              <a:gd name="connsiteX30" fmla="*/ 294649 w 2538357"/>
              <a:gd name="connsiteY30" fmla="*/ 980010 h 2538356"/>
              <a:gd name="connsiteX31" fmla="*/ 328458 w 2538357"/>
              <a:gd name="connsiteY31" fmla="*/ 871085 h 2538356"/>
              <a:gd name="connsiteX32" fmla="*/ 373634 w 2538357"/>
              <a:gd name="connsiteY32" fmla="*/ 778738 h 2538356"/>
              <a:gd name="connsiteX33" fmla="*/ 234418 w 2538357"/>
              <a:gd name="connsiteY33" fmla="*/ 509962 h 2538356"/>
              <a:gd name="connsiteX34" fmla="*/ 510641 w 2538357"/>
              <a:gd name="connsiteY34" fmla="*/ 233739 h 2538356"/>
              <a:gd name="connsiteX35" fmla="*/ 779880 w 2538357"/>
              <a:gd name="connsiteY35" fmla="*/ 373194 h 2538356"/>
              <a:gd name="connsiteX36" fmla="*/ 860510 w 2538357"/>
              <a:gd name="connsiteY36" fmla="*/ 332526 h 2538356"/>
              <a:gd name="connsiteX37" fmla="*/ 965759 w 2538357"/>
              <a:gd name="connsiteY37" fmla="*/ 293274 h 2538356"/>
              <a:gd name="connsiteX38" fmla="*/ 982821 w 2538357"/>
              <a:gd name="connsiteY38" fmla="*/ 289341 h 2538356"/>
              <a:gd name="connsiteX39" fmla="*/ 1074705 w 2538357"/>
              <a:gd name="connsiteY39" fmla="*/ 0 h 2538356"/>
              <a:gd name="connsiteX40" fmla="*/ 1465342 w 2538357"/>
              <a:gd name="connsiteY40" fmla="*/ 0 h 2538356"/>
              <a:gd name="connsiteX41" fmla="*/ 1557312 w 2538357"/>
              <a:gd name="connsiteY41" fmla="*/ 289622 h 2538356"/>
              <a:gd name="connsiteX42" fmla="*/ 1573161 w 2538357"/>
              <a:gd name="connsiteY42" fmla="*/ 293274 h 2538356"/>
              <a:gd name="connsiteX43" fmla="*/ 1678409 w 2538357"/>
              <a:gd name="connsiteY43" fmla="*/ 332525 h 2538356"/>
              <a:gd name="connsiteX44" fmla="*/ 1759547 w 2538357"/>
              <a:gd name="connsiteY44" fmla="*/ 373450 h 2538356"/>
              <a:gd name="connsiteX45" fmla="*/ 2028510 w 2538357"/>
              <a:gd name="connsiteY45" fmla="*/ 234137 h 2538356"/>
              <a:gd name="connsiteX46" fmla="*/ 2304734 w 2538357"/>
              <a:gd name="connsiteY46" fmla="*/ 510359 h 2538356"/>
              <a:gd name="connsiteX47" fmla="*/ 2165498 w 2538357"/>
              <a:gd name="connsiteY47" fmla="*/ 779174 h 2538356"/>
              <a:gd name="connsiteX48" fmla="*/ 2210461 w 2538357"/>
              <a:gd name="connsiteY48" fmla="*/ 871084 h 2538356"/>
              <a:gd name="connsiteX49" fmla="*/ 2244332 w 2538357"/>
              <a:gd name="connsiteY49" fmla="*/ 980208 h 2538356"/>
              <a:gd name="connsiteX50" fmla="*/ 2538357 w 2538357"/>
              <a:gd name="connsiteY50" fmla="*/ 1073578 h 253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38357" h="2538356">
                <a:moveTo>
                  <a:pt x="1952395" y="1409094"/>
                </a:moveTo>
                <a:cubicBezTo>
                  <a:pt x="1961682" y="1363716"/>
                  <a:pt x="1966559" y="1316734"/>
                  <a:pt x="1966559" y="1268615"/>
                </a:cubicBezTo>
                <a:cubicBezTo>
                  <a:pt x="1966559" y="883659"/>
                  <a:pt x="1654415" y="571517"/>
                  <a:pt x="1269460" y="571516"/>
                </a:cubicBezTo>
                <a:cubicBezTo>
                  <a:pt x="884504" y="571516"/>
                  <a:pt x="572360" y="883660"/>
                  <a:pt x="572361" y="1268615"/>
                </a:cubicBezTo>
                <a:cubicBezTo>
                  <a:pt x="572360" y="1653570"/>
                  <a:pt x="884504" y="1965714"/>
                  <a:pt x="1269460" y="1965714"/>
                </a:cubicBezTo>
                <a:cubicBezTo>
                  <a:pt x="1606295" y="1965714"/>
                  <a:pt x="1887386" y="1726729"/>
                  <a:pt x="1952395" y="1409094"/>
                </a:cubicBezTo>
                <a:close/>
                <a:moveTo>
                  <a:pt x="2538357" y="1464215"/>
                </a:moveTo>
                <a:lnTo>
                  <a:pt x="2247997" y="1556421"/>
                </a:lnTo>
                <a:lnTo>
                  <a:pt x="2219878" y="1643095"/>
                </a:lnTo>
                <a:cubicBezTo>
                  <a:pt x="2204639" y="1681745"/>
                  <a:pt x="2187110" y="1719242"/>
                  <a:pt x="2167458" y="1755418"/>
                </a:cubicBezTo>
                <a:lnTo>
                  <a:pt x="2165601" y="1758476"/>
                </a:lnTo>
                <a:lnTo>
                  <a:pt x="2305530" y="2028628"/>
                </a:lnTo>
                <a:lnTo>
                  <a:pt x="2029307" y="2304851"/>
                </a:lnTo>
                <a:lnTo>
                  <a:pt x="1754130" y="2162320"/>
                </a:lnTo>
                <a:lnTo>
                  <a:pt x="1666990" y="2209617"/>
                </a:lnTo>
                <a:cubicBezTo>
                  <a:pt x="1636444" y="2222536"/>
                  <a:pt x="1605139" y="2234011"/>
                  <a:pt x="1573160" y="2243957"/>
                </a:cubicBezTo>
                <a:lnTo>
                  <a:pt x="1557559" y="2247968"/>
                </a:lnTo>
                <a:lnTo>
                  <a:pt x="1465344" y="2538356"/>
                </a:lnTo>
                <a:lnTo>
                  <a:pt x="1074706" y="2538356"/>
                </a:lnTo>
                <a:lnTo>
                  <a:pt x="982277" y="2247293"/>
                </a:lnTo>
                <a:lnTo>
                  <a:pt x="930071" y="2232127"/>
                </a:lnTo>
                <a:cubicBezTo>
                  <a:pt x="894677" y="2219661"/>
                  <a:pt x="860176" y="2205301"/>
                  <a:pt x="826691" y="2189166"/>
                </a:cubicBezTo>
                <a:lnTo>
                  <a:pt x="782735" y="2163903"/>
                </a:lnTo>
                <a:lnTo>
                  <a:pt x="509845" y="2305248"/>
                </a:lnTo>
                <a:lnTo>
                  <a:pt x="233622" y="2029026"/>
                </a:lnTo>
                <a:lnTo>
                  <a:pt x="374747" y="1756567"/>
                </a:lnTo>
                <a:lnTo>
                  <a:pt x="328458" y="1666145"/>
                </a:lnTo>
                <a:lnTo>
                  <a:pt x="294843" y="1557844"/>
                </a:lnTo>
                <a:lnTo>
                  <a:pt x="0" y="1464216"/>
                </a:lnTo>
                <a:lnTo>
                  <a:pt x="0" y="1073578"/>
                </a:lnTo>
                <a:lnTo>
                  <a:pt x="294649" y="980010"/>
                </a:lnTo>
                <a:lnTo>
                  <a:pt x="328458" y="871085"/>
                </a:lnTo>
                <a:lnTo>
                  <a:pt x="373634" y="778738"/>
                </a:lnTo>
                <a:lnTo>
                  <a:pt x="234418" y="509962"/>
                </a:lnTo>
                <a:lnTo>
                  <a:pt x="510641" y="233739"/>
                </a:lnTo>
                <a:lnTo>
                  <a:pt x="779880" y="373194"/>
                </a:lnTo>
                <a:lnTo>
                  <a:pt x="860510" y="332526"/>
                </a:lnTo>
                <a:cubicBezTo>
                  <a:pt x="894659" y="317587"/>
                  <a:pt x="929783" y="304462"/>
                  <a:pt x="965759" y="293274"/>
                </a:cubicBezTo>
                <a:lnTo>
                  <a:pt x="982821" y="289341"/>
                </a:lnTo>
                <a:lnTo>
                  <a:pt x="1074705" y="0"/>
                </a:lnTo>
                <a:lnTo>
                  <a:pt x="1465342" y="0"/>
                </a:lnTo>
                <a:lnTo>
                  <a:pt x="1557312" y="289622"/>
                </a:lnTo>
                <a:lnTo>
                  <a:pt x="1573161" y="293274"/>
                </a:lnTo>
                <a:cubicBezTo>
                  <a:pt x="1609138" y="304463"/>
                  <a:pt x="1644261" y="317587"/>
                  <a:pt x="1678409" y="332525"/>
                </a:cubicBezTo>
                <a:lnTo>
                  <a:pt x="1759547" y="373450"/>
                </a:lnTo>
                <a:lnTo>
                  <a:pt x="2028510" y="234137"/>
                </a:lnTo>
                <a:lnTo>
                  <a:pt x="2304734" y="510359"/>
                </a:lnTo>
                <a:lnTo>
                  <a:pt x="2165498" y="779174"/>
                </a:lnTo>
                <a:lnTo>
                  <a:pt x="2210461" y="871084"/>
                </a:lnTo>
                <a:lnTo>
                  <a:pt x="2244332" y="980208"/>
                </a:lnTo>
                <a:lnTo>
                  <a:pt x="2538357" y="10735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600" dirty="0">
              <a:solidFill>
                <a:srgbClr val="FFFFFF"/>
              </a:solidFill>
              <a:latin typeface="微软雅黑" panose="020B0503020204020204" pitchFamily="34" charset="-122"/>
              <a:ea typeface="+mn-ea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2214563" y="642938"/>
            <a:ext cx="877887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latin typeface="+mn-ea"/>
                <a:ea typeface="+mn-ea"/>
              </a:rPr>
              <a:t>反对舌尖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+mn-ea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任意多边形 10"/>
          <p:cNvSpPr>
            <a:spLocks noChangeArrowheads="1"/>
          </p:cNvSpPr>
          <p:nvPr/>
        </p:nvSpPr>
        <p:spPr bwMode="auto">
          <a:xfrm rot="21180000">
            <a:off x="3632200" y="-14288"/>
            <a:ext cx="1901825" cy="1905001"/>
          </a:xfrm>
          <a:custGeom>
            <a:avLst/>
            <a:gdLst>
              <a:gd name="connsiteX0" fmla="*/ 1251922 w 2255227"/>
              <a:gd name="connsiteY0" fmla="*/ 520893 h 2256478"/>
              <a:gd name="connsiteX1" fmla="*/ 1127113 w 2255227"/>
              <a:gd name="connsiteY1" fmla="*/ 508301 h 2256478"/>
              <a:gd name="connsiteX2" fmla="*/ 507769 w 2255227"/>
              <a:gd name="connsiteY2" fmla="*/ 1127989 h 2256478"/>
              <a:gd name="connsiteX3" fmla="*/ 1127113 w 2255227"/>
              <a:gd name="connsiteY3" fmla="*/ 1747677 h 2256478"/>
              <a:gd name="connsiteX4" fmla="*/ 1746458 w 2255227"/>
              <a:gd name="connsiteY4" fmla="*/ 1127990 h 2256478"/>
              <a:gd name="connsiteX5" fmla="*/ 1251922 w 2255227"/>
              <a:gd name="connsiteY5" fmla="*/ 520893 h 2256478"/>
              <a:gd name="connsiteX6" fmla="*/ 1300896 w 2255227"/>
              <a:gd name="connsiteY6" fmla="*/ 0 h 2256478"/>
              <a:gd name="connsiteX7" fmla="*/ 1382543 w 2255227"/>
              <a:gd name="connsiteY7" fmla="*/ 257254 h 2256478"/>
              <a:gd name="connsiteX8" fmla="*/ 1396938 w 2255227"/>
              <a:gd name="connsiteY8" fmla="*/ 260958 h 2256478"/>
              <a:gd name="connsiteX9" fmla="*/ 1498015 w 2255227"/>
              <a:gd name="connsiteY9" fmla="*/ 299204 h 2256478"/>
              <a:gd name="connsiteX10" fmla="*/ 1561256 w 2255227"/>
              <a:gd name="connsiteY10" fmla="*/ 332211 h 2256478"/>
              <a:gd name="connsiteX11" fmla="*/ 1802286 w 2255227"/>
              <a:gd name="connsiteY11" fmla="*/ 207415 h 2256478"/>
              <a:gd name="connsiteX12" fmla="*/ 2047835 w 2255227"/>
              <a:gd name="connsiteY12" fmla="*/ 452964 h 2256478"/>
              <a:gd name="connsiteX13" fmla="*/ 1922770 w 2255227"/>
              <a:gd name="connsiteY13" fmla="*/ 694515 h 2256478"/>
              <a:gd name="connsiteX14" fmla="*/ 1946176 w 2255227"/>
              <a:gd name="connsiteY14" fmla="*/ 736872 h 2256478"/>
              <a:gd name="connsiteX15" fmla="*/ 1986783 w 2255227"/>
              <a:gd name="connsiteY15" fmla="*/ 836807 h 2256478"/>
              <a:gd name="connsiteX16" fmla="*/ 1995410 w 2255227"/>
              <a:gd name="connsiteY16" fmla="*/ 871308 h 2256478"/>
              <a:gd name="connsiteX17" fmla="*/ 2255226 w 2255227"/>
              <a:gd name="connsiteY17" fmla="*/ 953860 h 2256478"/>
              <a:gd name="connsiteX18" fmla="*/ 2255227 w 2255227"/>
              <a:gd name="connsiteY18" fmla="*/ 1301118 h 2256478"/>
              <a:gd name="connsiteX19" fmla="*/ 1997079 w 2255227"/>
              <a:gd name="connsiteY19" fmla="*/ 1383140 h 2256478"/>
              <a:gd name="connsiteX20" fmla="*/ 1993664 w 2255227"/>
              <a:gd name="connsiteY20" fmla="*/ 1397965 h 2256478"/>
              <a:gd name="connsiteX21" fmla="*/ 1958790 w 2255227"/>
              <a:gd name="connsiteY21" fmla="*/ 1491526 h 2256478"/>
              <a:gd name="connsiteX22" fmla="*/ 1923390 w 2255227"/>
              <a:gd name="connsiteY22" fmla="*/ 1561751 h 2256478"/>
              <a:gd name="connsiteX23" fmla="*/ 2048562 w 2255227"/>
              <a:gd name="connsiteY23" fmla="*/ 1803319 h 2256478"/>
              <a:gd name="connsiteX24" fmla="*/ 1803149 w 2255227"/>
              <a:gd name="connsiteY24" fmla="*/ 2048732 h 2256478"/>
              <a:gd name="connsiteX25" fmla="*/ 1562724 w 2255227"/>
              <a:gd name="connsiteY25" fmla="*/ 1924152 h 2256478"/>
              <a:gd name="connsiteX26" fmla="*/ 1480303 w 2255227"/>
              <a:gd name="connsiteY26" fmla="*/ 1964495 h 2256478"/>
              <a:gd name="connsiteX27" fmla="*/ 1384081 w 2255227"/>
              <a:gd name="connsiteY27" fmla="*/ 1994378 h 2256478"/>
              <a:gd name="connsiteX28" fmla="*/ 1300896 w 2255227"/>
              <a:gd name="connsiteY28" fmla="*/ 2256478 h 2256478"/>
              <a:gd name="connsiteX29" fmla="*/ 953830 w 2255227"/>
              <a:gd name="connsiteY29" fmla="*/ 2256478 h 2256478"/>
              <a:gd name="connsiteX30" fmla="*/ 870700 w 2255227"/>
              <a:gd name="connsiteY30" fmla="*/ 1994550 h 2256478"/>
              <a:gd name="connsiteX31" fmla="*/ 773924 w 2255227"/>
              <a:gd name="connsiteY31" fmla="*/ 1964495 h 2256478"/>
              <a:gd name="connsiteX32" fmla="*/ 691589 w 2255227"/>
              <a:gd name="connsiteY32" fmla="*/ 1924195 h 2256478"/>
              <a:gd name="connsiteX33" fmla="*/ 453149 w 2255227"/>
              <a:gd name="connsiteY33" fmla="*/ 2047650 h 2256478"/>
              <a:gd name="connsiteX34" fmla="*/ 207600 w 2255227"/>
              <a:gd name="connsiteY34" fmla="*/ 1802101 h 2256478"/>
              <a:gd name="connsiteX35" fmla="*/ 331431 w 2255227"/>
              <a:gd name="connsiteY35" fmla="*/ 1562932 h 2256478"/>
              <a:gd name="connsiteX36" fmla="*/ 295435 w 2255227"/>
              <a:gd name="connsiteY36" fmla="*/ 1491526 h 2256478"/>
              <a:gd name="connsiteX37" fmla="*/ 260562 w 2255227"/>
              <a:gd name="connsiteY37" fmla="*/ 1397965 h 2256478"/>
              <a:gd name="connsiteX38" fmla="*/ 257069 w 2255227"/>
              <a:gd name="connsiteY38" fmla="*/ 1382797 h 2256478"/>
              <a:gd name="connsiteX39" fmla="*/ 0 w 2255227"/>
              <a:gd name="connsiteY39" fmla="*/ 1301118 h 2256478"/>
              <a:gd name="connsiteX40" fmla="*/ 0 w 2255227"/>
              <a:gd name="connsiteY40" fmla="*/ 953860 h 2256478"/>
              <a:gd name="connsiteX41" fmla="*/ 257318 w 2255227"/>
              <a:gd name="connsiteY41" fmla="*/ 872102 h 2256478"/>
              <a:gd name="connsiteX42" fmla="*/ 260562 w 2255227"/>
              <a:gd name="connsiteY42" fmla="*/ 858014 h 2256478"/>
              <a:gd name="connsiteX43" fmla="*/ 295436 w 2255227"/>
              <a:gd name="connsiteY43" fmla="*/ 764453 h 2256478"/>
              <a:gd name="connsiteX44" fmla="*/ 331652 w 2255227"/>
              <a:gd name="connsiteY44" fmla="*/ 692609 h 2256478"/>
              <a:gd name="connsiteX45" fmla="*/ 207579 w 2255227"/>
              <a:gd name="connsiteY45" fmla="*/ 453162 h 2256478"/>
              <a:gd name="connsiteX46" fmla="*/ 452992 w 2255227"/>
              <a:gd name="connsiteY46" fmla="*/ 207749 h 2256478"/>
              <a:gd name="connsiteX47" fmla="*/ 691989 w 2255227"/>
              <a:gd name="connsiteY47" fmla="*/ 331589 h 2256478"/>
              <a:gd name="connsiteX48" fmla="*/ 773923 w 2255227"/>
              <a:gd name="connsiteY48" fmla="*/ 291484 h 2256478"/>
              <a:gd name="connsiteX49" fmla="*/ 870875 w 2255227"/>
              <a:gd name="connsiteY49" fmla="*/ 261374 h 2256478"/>
              <a:gd name="connsiteX50" fmla="*/ 953830 w 2255227"/>
              <a:gd name="connsiteY50" fmla="*/ 0 h 225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255227" h="2256478">
                <a:moveTo>
                  <a:pt x="1251922" y="520893"/>
                </a:moveTo>
                <a:cubicBezTo>
                  <a:pt x="1211606" y="512637"/>
                  <a:pt x="1169865" y="508302"/>
                  <a:pt x="1127113" y="508301"/>
                </a:cubicBezTo>
                <a:cubicBezTo>
                  <a:pt x="785096" y="508302"/>
                  <a:pt x="507769" y="785783"/>
                  <a:pt x="507769" y="1127989"/>
                </a:cubicBezTo>
                <a:cubicBezTo>
                  <a:pt x="507769" y="1470197"/>
                  <a:pt x="785096" y="1747677"/>
                  <a:pt x="1127113" y="1747677"/>
                </a:cubicBezTo>
                <a:cubicBezTo>
                  <a:pt x="1469130" y="1747677"/>
                  <a:pt x="1746458" y="1470197"/>
                  <a:pt x="1746458" y="1127990"/>
                </a:cubicBezTo>
                <a:cubicBezTo>
                  <a:pt x="1746457" y="828558"/>
                  <a:pt x="1534129" y="578683"/>
                  <a:pt x="1251922" y="520893"/>
                </a:cubicBezTo>
                <a:close/>
                <a:moveTo>
                  <a:pt x="1300896" y="0"/>
                </a:moveTo>
                <a:lnTo>
                  <a:pt x="1382543" y="257254"/>
                </a:lnTo>
                <a:lnTo>
                  <a:pt x="1396938" y="260958"/>
                </a:lnTo>
                <a:cubicBezTo>
                  <a:pt x="1431566" y="271733"/>
                  <a:pt x="1465304" y="284528"/>
                  <a:pt x="1498015" y="299204"/>
                </a:cubicBezTo>
                <a:lnTo>
                  <a:pt x="1561256" y="332211"/>
                </a:lnTo>
                <a:lnTo>
                  <a:pt x="1802286" y="207415"/>
                </a:lnTo>
                <a:lnTo>
                  <a:pt x="2047835" y="452964"/>
                </a:lnTo>
                <a:lnTo>
                  <a:pt x="1922770" y="694515"/>
                </a:lnTo>
                <a:lnTo>
                  <a:pt x="1946176" y="736872"/>
                </a:lnTo>
                <a:cubicBezTo>
                  <a:pt x="1961610" y="769174"/>
                  <a:pt x="1975191" y="802531"/>
                  <a:pt x="1986783" y="836807"/>
                </a:cubicBezTo>
                <a:lnTo>
                  <a:pt x="1995410" y="871308"/>
                </a:lnTo>
                <a:lnTo>
                  <a:pt x="2255226" y="953860"/>
                </a:lnTo>
                <a:lnTo>
                  <a:pt x="2255227" y="1301118"/>
                </a:lnTo>
                <a:lnTo>
                  <a:pt x="1997079" y="1383140"/>
                </a:lnTo>
                <a:lnTo>
                  <a:pt x="1993664" y="1397965"/>
                </a:lnTo>
                <a:cubicBezTo>
                  <a:pt x="1983723" y="1429946"/>
                  <a:pt x="1972062" y="1461169"/>
                  <a:pt x="1958790" y="1491526"/>
                </a:cubicBezTo>
                <a:lnTo>
                  <a:pt x="1923390" y="1561751"/>
                </a:lnTo>
                <a:lnTo>
                  <a:pt x="2048562" y="1803319"/>
                </a:lnTo>
                <a:lnTo>
                  <a:pt x="1803149" y="2048732"/>
                </a:lnTo>
                <a:lnTo>
                  <a:pt x="1562724" y="1924152"/>
                </a:lnTo>
                <a:lnTo>
                  <a:pt x="1480303" y="1964495"/>
                </a:lnTo>
                <a:lnTo>
                  <a:pt x="1384081" y="1994378"/>
                </a:lnTo>
                <a:lnTo>
                  <a:pt x="1300896" y="2256478"/>
                </a:lnTo>
                <a:lnTo>
                  <a:pt x="953830" y="2256478"/>
                </a:lnTo>
                <a:lnTo>
                  <a:pt x="870700" y="1994550"/>
                </a:lnTo>
                <a:lnTo>
                  <a:pt x="773924" y="1964495"/>
                </a:lnTo>
                <a:lnTo>
                  <a:pt x="691589" y="1924195"/>
                </a:lnTo>
                <a:lnTo>
                  <a:pt x="453149" y="2047650"/>
                </a:lnTo>
                <a:lnTo>
                  <a:pt x="207600" y="1802101"/>
                </a:lnTo>
                <a:lnTo>
                  <a:pt x="331431" y="1562932"/>
                </a:lnTo>
                <a:lnTo>
                  <a:pt x="295435" y="1491526"/>
                </a:lnTo>
                <a:cubicBezTo>
                  <a:pt x="282163" y="1461169"/>
                  <a:pt x="270503" y="1429946"/>
                  <a:pt x="260562" y="1397965"/>
                </a:cubicBezTo>
                <a:lnTo>
                  <a:pt x="257069" y="1382797"/>
                </a:lnTo>
                <a:lnTo>
                  <a:pt x="0" y="1301118"/>
                </a:lnTo>
                <a:lnTo>
                  <a:pt x="0" y="953860"/>
                </a:lnTo>
                <a:lnTo>
                  <a:pt x="257318" y="872102"/>
                </a:lnTo>
                <a:lnTo>
                  <a:pt x="260562" y="858014"/>
                </a:lnTo>
                <a:cubicBezTo>
                  <a:pt x="270503" y="826033"/>
                  <a:pt x="282164" y="794810"/>
                  <a:pt x="295436" y="764453"/>
                </a:cubicBezTo>
                <a:lnTo>
                  <a:pt x="331652" y="692609"/>
                </a:lnTo>
                <a:lnTo>
                  <a:pt x="207579" y="453162"/>
                </a:lnTo>
                <a:lnTo>
                  <a:pt x="452992" y="207749"/>
                </a:lnTo>
                <a:lnTo>
                  <a:pt x="691989" y="331589"/>
                </a:lnTo>
                <a:lnTo>
                  <a:pt x="773923" y="291484"/>
                </a:lnTo>
                <a:lnTo>
                  <a:pt x="870875" y="261374"/>
                </a:lnTo>
                <a:lnTo>
                  <a:pt x="95383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dirty="0"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4165600" y="642938"/>
            <a:ext cx="8794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latin typeface="+mn-ea"/>
                <a:ea typeface="+mn-ea"/>
              </a:rPr>
              <a:t>上的浪费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+mn-ea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14" name="组合 3"/>
          <p:cNvGrpSpPr/>
          <p:nvPr/>
        </p:nvGrpSpPr>
        <p:grpSpPr>
          <a:xfrm>
            <a:off x="5572132" y="-18"/>
            <a:ext cx="1639796" cy="1639795"/>
            <a:chOff x="8122399" y="2393986"/>
            <a:chExt cx="2186394" cy="2186393"/>
          </a:xfrm>
          <a:solidFill>
            <a:srgbClr val="119F33"/>
          </a:solidFill>
        </p:grpSpPr>
        <p:sp>
          <p:nvSpPr>
            <p:cNvPr id="16" name="AutoShape 54@|5FFC:0|FBC:0|LFC:0|LBC:16777215"/>
            <p:cNvSpPr>
              <a:spLocks noChangeArrowheads="1"/>
            </p:cNvSpPr>
            <p:nvPr/>
          </p:nvSpPr>
          <p:spPr bwMode="auto">
            <a:xfrm rot="20520000" flipV="1">
              <a:off x="8630132" y="2436113"/>
              <a:ext cx="642829" cy="482364"/>
            </a:xfrm>
            <a:custGeom>
              <a:avLst/>
              <a:gdLst>
                <a:gd name="G0" fmla="+- 5147 0 0"/>
                <a:gd name="G1" fmla="+- 21600 0 5147"/>
                <a:gd name="G2" fmla="*/ 5147 1 2"/>
                <a:gd name="G3" fmla="+- 21600 0 G2"/>
                <a:gd name="G4" fmla="+/ 5147 21600 2"/>
                <a:gd name="G5" fmla="+/ G1 0 2"/>
                <a:gd name="G6" fmla="*/ 21600 21600 5147"/>
                <a:gd name="G7" fmla="*/ G6 1 2"/>
                <a:gd name="G8" fmla="+- 21600 0 G7"/>
                <a:gd name="G9" fmla="*/ 21600 1 2"/>
                <a:gd name="G10" fmla="+- 5147 0 G9"/>
                <a:gd name="G11" fmla="?: G10 G8 0"/>
                <a:gd name="G12" fmla="?: G10 G7 21600"/>
                <a:gd name="T0" fmla="*/ 19026 w 21600"/>
                <a:gd name="T1" fmla="*/ 10800 h 21600"/>
                <a:gd name="T2" fmla="*/ 10800 w 21600"/>
                <a:gd name="T3" fmla="*/ 21600 h 21600"/>
                <a:gd name="T4" fmla="*/ 2574 w 21600"/>
                <a:gd name="T5" fmla="*/ 10800 h 21600"/>
                <a:gd name="T6" fmla="*/ 10800 w 21600"/>
                <a:gd name="T7" fmla="*/ 0 h 21600"/>
                <a:gd name="T8" fmla="*/ 4374 w 21600"/>
                <a:gd name="T9" fmla="*/ 4374 h 21600"/>
                <a:gd name="T10" fmla="*/ 17226 w 21600"/>
                <a:gd name="T11" fmla="*/ 1722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47" y="21600"/>
                  </a:lnTo>
                  <a:lnTo>
                    <a:pt x="16453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7" name="任意多边形 16"/>
            <p:cNvSpPr>
              <a:spLocks noChangeArrowheads="1"/>
            </p:cNvSpPr>
            <p:nvPr/>
          </p:nvSpPr>
          <p:spPr bwMode="auto">
            <a:xfrm rot="12420000">
              <a:off x="8122399" y="2393986"/>
              <a:ext cx="2186394" cy="2186393"/>
            </a:xfrm>
            <a:custGeom>
              <a:avLst/>
              <a:gdLst>
                <a:gd name="connsiteX0" fmla="*/ 1172747 w 1942522"/>
                <a:gd name="connsiteY0" fmla="*/ 1465008 h 1942521"/>
                <a:gd name="connsiteX1" fmla="*/ 1349215 w 1942522"/>
                <a:gd name="connsiteY1" fmla="*/ 1347834 h 1942521"/>
                <a:gd name="connsiteX2" fmla="*/ 1349216 w 1942522"/>
                <a:gd name="connsiteY2" fmla="*/ 593397 h 1942521"/>
                <a:gd name="connsiteX3" fmla="*/ 594779 w 1942522"/>
                <a:gd name="connsiteY3" fmla="*/ 593397 h 1942521"/>
                <a:gd name="connsiteX4" fmla="*/ 594779 w 1942522"/>
                <a:gd name="connsiteY4" fmla="*/ 1347834 h 1942521"/>
                <a:gd name="connsiteX5" fmla="*/ 1172747 w 1942522"/>
                <a:gd name="connsiteY5" fmla="*/ 1465008 h 1942521"/>
                <a:gd name="connsiteX6" fmla="*/ 1121378 w 1942522"/>
                <a:gd name="connsiteY6" fmla="*/ 1942521 h 1942521"/>
                <a:gd name="connsiteX7" fmla="*/ 822435 w 1942522"/>
                <a:gd name="connsiteY7" fmla="*/ 1942521 h 1942521"/>
                <a:gd name="connsiteX8" fmla="*/ 750658 w 1942522"/>
                <a:gd name="connsiteY8" fmla="*/ 1716490 h 1942521"/>
                <a:gd name="connsiteX9" fmla="*/ 677912 w 1942522"/>
                <a:gd name="connsiteY9" fmla="*/ 1694929 h 1942521"/>
                <a:gd name="connsiteX10" fmla="*/ 601408 w 1942522"/>
                <a:gd name="connsiteY10" fmla="*/ 1654669 h 1942521"/>
                <a:gd name="connsiteX11" fmla="*/ 390905 w 1942522"/>
                <a:gd name="connsiteY11" fmla="*/ 1763702 h 1942521"/>
                <a:gd name="connsiteX12" fmla="*/ 179520 w 1942522"/>
                <a:gd name="connsiteY12" fmla="*/ 1552318 h 1942521"/>
                <a:gd name="connsiteX13" fmla="*/ 286819 w 1942522"/>
                <a:gd name="connsiteY13" fmla="*/ 1345161 h 1942521"/>
                <a:gd name="connsiteX14" fmla="*/ 279875 w 1942522"/>
                <a:gd name="connsiteY14" fmla="*/ 1334058 h 1942521"/>
                <a:gd name="connsiteX15" fmla="*/ 244162 w 1942522"/>
                <a:gd name="connsiteY15" fmla="*/ 1255864 h 1942521"/>
                <a:gd name="connsiteX16" fmla="*/ 222889 w 1942522"/>
                <a:gd name="connsiteY16" fmla="*/ 1191296 h 1942521"/>
                <a:gd name="connsiteX17" fmla="*/ 1 w 1942522"/>
                <a:gd name="connsiteY17" fmla="*/ 1120516 h 1942521"/>
                <a:gd name="connsiteX18" fmla="*/ 0 w 1942522"/>
                <a:gd name="connsiteY18" fmla="*/ 821573 h 1942521"/>
                <a:gd name="connsiteX19" fmla="*/ 227013 w 1942522"/>
                <a:gd name="connsiteY19" fmla="*/ 749484 h 1942521"/>
                <a:gd name="connsiteX20" fmla="*/ 247683 w 1942522"/>
                <a:gd name="connsiteY20" fmla="*/ 676529 h 1942521"/>
                <a:gd name="connsiteX21" fmla="*/ 288098 w 1942522"/>
                <a:gd name="connsiteY21" fmla="*/ 599734 h 1942521"/>
                <a:gd name="connsiteX22" fmla="*/ 179216 w 1942522"/>
                <a:gd name="connsiteY22" fmla="*/ 389523 h 1942521"/>
                <a:gd name="connsiteX23" fmla="*/ 390601 w 1942522"/>
                <a:gd name="connsiteY23" fmla="*/ 178138 h 1942521"/>
                <a:gd name="connsiteX24" fmla="*/ 600674 w 1942522"/>
                <a:gd name="connsiteY24" fmla="*/ 286948 h 1942521"/>
                <a:gd name="connsiteX25" fmla="*/ 677911 w 1942522"/>
                <a:gd name="connsiteY25" fmla="*/ 246302 h 1942521"/>
                <a:gd name="connsiteX26" fmla="*/ 752326 w 1942522"/>
                <a:gd name="connsiteY26" fmla="*/ 220777 h 1942521"/>
                <a:gd name="connsiteX27" fmla="*/ 822436 w 1942522"/>
                <a:gd name="connsiteY27" fmla="*/ 0 h 1942521"/>
                <a:gd name="connsiteX28" fmla="*/ 1121379 w 1942522"/>
                <a:gd name="connsiteY28" fmla="*/ 0 h 1942521"/>
                <a:gd name="connsiteX29" fmla="*/ 1191955 w 1942522"/>
                <a:gd name="connsiteY29" fmla="*/ 222247 h 1942521"/>
                <a:gd name="connsiteX30" fmla="*/ 1335439 w 1942522"/>
                <a:gd name="connsiteY30" fmla="*/ 278493 h 1942521"/>
                <a:gd name="connsiteX31" fmla="*/ 1346799 w 1942522"/>
                <a:gd name="connsiteY31" fmla="*/ 285598 h 1942521"/>
                <a:gd name="connsiteX32" fmla="*/ 1553090 w 1942522"/>
                <a:gd name="connsiteY32" fmla="*/ 178747 h 1942521"/>
                <a:gd name="connsiteX33" fmla="*/ 1764475 w 1942522"/>
                <a:gd name="connsiteY33" fmla="*/ 390131 h 1942521"/>
                <a:gd name="connsiteX34" fmla="*/ 1657690 w 1942522"/>
                <a:gd name="connsiteY34" fmla="*/ 596294 h 1942521"/>
                <a:gd name="connsiteX35" fmla="*/ 1664120 w 1942522"/>
                <a:gd name="connsiteY35" fmla="*/ 607173 h 1942521"/>
                <a:gd name="connsiteX36" fmla="*/ 1712798 w 1942522"/>
                <a:gd name="connsiteY36" fmla="*/ 721040 h 1942521"/>
                <a:gd name="connsiteX37" fmla="*/ 1720312 w 1942522"/>
                <a:gd name="connsiteY37" fmla="*/ 751010 h 1942521"/>
                <a:gd name="connsiteX38" fmla="*/ 1942522 w 1942522"/>
                <a:gd name="connsiteY38" fmla="*/ 821574 h 1942521"/>
                <a:gd name="connsiteX39" fmla="*/ 1942522 w 1942522"/>
                <a:gd name="connsiteY39" fmla="*/ 1120516 h 1942521"/>
                <a:gd name="connsiteX40" fmla="*/ 1721170 w 1942522"/>
                <a:gd name="connsiteY40" fmla="*/ 1190808 h 1942521"/>
                <a:gd name="connsiteX41" fmla="*/ 1718611 w 1942522"/>
                <a:gd name="connsiteY41" fmla="*/ 1202174 h 1942521"/>
                <a:gd name="connsiteX42" fmla="*/ 1524623 w 1942522"/>
                <a:gd name="connsiteY42" fmla="*/ 1523242 h 1942521"/>
                <a:gd name="connsiteX43" fmla="*/ 1266084 w 1942522"/>
                <a:gd name="connsiteY43" fmla="*/ 1694930 h 1942521"/>
                <a:gd name="connsiteX44" fmla="*/ 1193136 w 1942522"/>
                <a:gd name="connsiteY44" fmla="*/ 1716550 h 194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942522" h="1942521">
                  <a:moveTo>
                    <a:pt x="1172747" y="1465008"/>
                  </a:moveTo>
                  <a:cubicBezTo>
                    <a:pt x="1236966" y="1438969"/>
                    <a:pt x="1297138" y="1399911"/>
                    <a:pt x="1349215" y="1347834"/>
                  </a:cubicBezTo>
                  <a:cubicBezTo>
                    <a:pt x="1557525" y="1139524"/>
                    <a:pt x="1557525" y="801707"/>
                    <a:pt x="1349216" y="593397"/>
                  </a:cubicBezTo>
                  <a:cubicBezTo>
                    <a:pt x="1140906" y="385088"/>
                    <a:pt x="803088" y="385088"/>
                    <a:pt x="594779" y="593397"/>
                  </a:cubicBezTo>
                  <a:cubicBezTo>
                    <a:pt x="386470" y="801707"/>
                    <a:pt x="386470" y="1139525"/>
                    <a:pt x="594779" y="1347834"/>
                  </a:cubicBezTo>
                  <a:cubicBezTo>
                    <a:pt x="751011" y="1504066"/>
                    <a:pt x="980092" y="1543124"/>
                    <a:pt x="1172747" y="1465008"/>
                  </a:cubicBezTo>
                  <a:close/>
                  <a:moveTo>
                    <a:pt x="1121378" y="1942521"/>
                  </a:moveTo>
                  <a:lnTo>
                    <a:pt x="822435" y="1942521"/>
                  </a:lnTo>
                  <a:lnTo>
                    <a:pt x="750658" y="1716490"/>
                  </a:lnTo>
                  <a:lnTo>
                    <a:pt x="677912" y="1694929"/>
                  </a:lnTo>
                  <a:lnTo>
                    <a:pt x="601408" y="1654669"/>
                  </a:lnTo>
                  <a:lnTo>
                    <a:pt x="390905" y="1763702"/>
                  </a:lnTo>
                  <a:lnTo>
                    <a:pt x="179520" y="1552318"/>
                  </a:lnTo>
                  <a:lnTo>
                    <a:pt x="286819" y="1345161"/>
                  </a:lnTo>
                  <a:lnTo>
                    <a:pt x="279875" y="1334058"/>
                  </a:lnTo>
                  <a:cubicBezTo>
                    <a:pt x="266462" y="1308535"/>
                    <a:pt x="254557" y="1282427"/>
                    <a:pt x="244162" y="1255864"/>
                  </a:cubicBezTo>
                  <a:lnTo>
                    <a:pt x="222889" y="1191296"/>
                  </a:lnTo>
                  <a:lnTo>
                    <a:pt x="1" y="1120516"/>
                  </a:lnTo>
                  <a:lnTo>
                    <a:pt x="0" y="821573"/>
                  </a:lnTo>
                  <a:lnTo>
                    <a:pt x="227013" y="749484"/>
                  </a:lnTo>
                  <a:lnTo>
                    <a:pt x="247683" y="676529"/>
                  </a:lnTo>
                  <a:lnTo>
                    <a:pt x="288098" y="599734"/>
                  </a:lnTo>
                  <a:lnTo>
                    <a:pt x="179216" y="389523"/>
                  </a:lnTo>
                  <a:lnTo>
                    <a:pt x="390601" y="178138"/>
                  </a:lnTo>
                  <a:lnTo>
                    <a:pt x="600674" y="286948"/>
                  </a:lnTo>
                  <a:lnTo>
                    <a:pt x="677911" y="246302"/>
                  </a:lnTo>
                  <a:lnTo>
                    <a:pt x="752326" y="220777"/>
                  </a:lnTo>
                  <a:lnTo>
                    <a:pt x="822436" y="0"/>
                  </a:lnTo>
                  <a:lnTo>
                    <a:pt x="1121379" y="0"/>
                  </a:lnTo>
                  <a:lnTo>
                    <a:pt x="1191955" y="222247"/>
                  </a:lnTo>
                  <a:lnTo>
                    <a:pt x="1335439" y="278493"/>
                  </a:lnTo>
                  <a:lnTo>
                    <a:pt x="1346799" y="285598"/>
                  </a:lnTo>
                  <a:lnTo>
                    <a:pt x="1553090" y="178747"/>
                  </a:lnTo>
                  <a:lnTo>
                    <a:pt x="1764475" y="390131"/>
                  </a:lnTo>
                  <a:lnTo>
                    <a:pt x="1657690" y="596294"/>
                  </a:lnTo>
                  <a:lnTo>
                    <a:pt x="1664120" y="607173"/>
                  </a:lnTo>
                  <a:cubicBezTo>
                    <a:pt x="1683494" y="644039"/>
                    <a:pt x="1699721" y="682127"/>
                    <a:pt x="1712798" y="721040"/>
                  </a:cubicBezTo>
                  <a:lnTo>
                    <a:pt x="1720312" y="751010"/>
                  </a:lnTo>
                  <a:lnTo>
                    <a:pt x="1942522" y="821574"/>
                  </a:lnTo>
                  <a:lnTo>
                    <a:pt x="1942522" y="1120516"/>
                  </a:lnTo>
                  <a:lnTo>
                    <a:pt x="1721170" y="1190808"/>
                  </a:lnTo>
                  <a:lnTo>
                    <a:pt x="1718611" y="1202174"/>
                  </a:lnTo>
                  <a:cubicBezTo>
                    <a:pt x="1682283" y="1319646"/>
                    <a:pt x="1617621" y="1430244"/>
                    <a:pt x="1524623" y="1523242"/>
                  </a:cubicBezTo>
                  <a:cubicBezTo>
                    <a:pt x="1448317" y="1599547"/>
                    <a:pt x="1360163" y="1656777"/>
                    <a:pt x="1266084" y="1694930"/>
                  </a:cubicBezTo>
                  <a:lnTo>
                    <a:pt x="1193136" y="171655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6000750" y="500063"/>
            <a:ext cx="8794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latin typeface="+mn-ea"/>
                <a:ea typeface="+mn-ea"/>
              </a:rPr>
              <a:t>节约粮食 </a:t>
            </a:r>
            <a:endParaRPr lang="zh-CN" altLang="en-US" sz="2000">
              <a:latin typeface="+mn-lt"/>
              <a:ea typeface="+mn-ea"/>
            </a:endParaRPr>
          </a:p>
        </p:txBody>
      </p:sp>
      <p:sp>
        <p:nvSpPr>
          <p:cNvPr id="21" name="文本框 28"/>
          <p:cNvSpPr txBox="1"/>
          <p:nvPr/>
        </p:nvSpPr>
        <p:spPr bwMode="auto">
          <a:xfrm>
            <a:off x="0" y="2143125"/>
            <a:ext cx="4857750" cy="2751138"/>
          </a:xfrm>
          <a:prstGeom prst="rect">
            <a:avLst/>
          </a:prstGeom>
          <a:noFill/>
        </p:spPr>
        <p:txBody>
          <a:bodyPr lIns="7200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spc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smtClean="0"/>
              <a:t>      </a:t>
            </a:r>
            <a:r>
              <a:rPr lang="zh-CN" altLang="en-US" sz="1800" smtClean="0">
                <a:latin typeface="华文细黑" pitchFamily="2" charset="-122"/>
                <a:ea typeface="华文细黑" pitchFamily="2" charset="-122"/>
              </a:rPr>
              <a:t>就拿学生食堂来说，多半同学都剩饭剩菜，食堂每天都要倒掉数桶的剩饭，但是都没想到的是，有些贫穷地方的孩子们连饱饭都吃不上，发现更可恶的是，有些学校的学生用馒头打仗，餐厅里馒头乱飞。而有的地方的孩子连掉在地上的都舍不得扔。我们都知道“谁知盘中餐，粒粒皆辛苦。”但是就是不知道节约！这就造成了巨大的粮食浪费。</a:t>
            </a:r>
            <a:endParaRPr lang="en-US" altLang="zh-CN" sz="1800" dirty="0">
              <a:solidFill>
                <a:schemeClr val="tx1"/>
              </a:solidFill>
              <a:latin typeface="华文细黑" pitchFamily="2" charset="-122"/>
              <a:ea typeface="华文细黑" pitchFamily="2" charset="-122"/>
              <a:sym typeface="微软雅黑" panose="020B0503020204020204" pitchFamily="34" charset="-122"/>
            </a:endParaRPr>
          </a:p>
        </p:txBody>
      </p:sp>
      <p:pic>
        <p:nvPicPr>
          <p:cNvPr id="36" name="图片 35" descr="1098637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1571625"/>
            <a:ext cx="23780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图片 36" descr="0025645e20af11faa93b0b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214688"/>
            <a:ext cx="24018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7" grpId="0" bldLvl="0" autoUpdateAnimBg="0"/>
      <p:bldP spid="9" grpId="0" bldLvl="0" autoUpdateAnimBg="0"/>
      <p:bldP spid="12" grpId="0" bldLvl="0" autoUpdateAnimBg="0"/>
      <p:bldP spid="18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63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1144588" y="444500"/>
            <a:ext cx="3355975" cy="214313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142875" y="142875"/>
            <a:ext cx="1454150" cy="1430338"/>
            <a:chOff x="5117306" y="2065735"/>
            <a:chExt cx="1453754" cy="1431131"/>
          </a:xfrm>
        </p:grpSpPr>
        <p:sp>
          <p:nvSpPr>
            <p:cNvPr id="8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rgbClr val="119F3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26"/>
            <p:cNvSpPr>
              <a:spLocks noChangeAspect="1"/>
            </p:cNvSpPr>
            <p:nvPr/>
          </p:nvSpPr>
          <p:spPr bwMode="auto">
            <a:xfrm>
              <a:off x="5864815" y="2716971"/>
              <a:ext cx="182512" cy="189018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TextBox 13"/>
          <p:cNvSpPr txBox="1"/>
          <p:nvPr/>
        </p:nvSpPr>
        <p:spPr>
          <a:xfrm>
            <a:off x="1714500" y="785813"/>
            <a:ext cx="5214938" cy="4921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61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latin typeface="+mn-ea"/>
              </a:rPr>
              <a:t> 3</a:t>
            </a:r>
            <a:r>
              <a:rPr lang="zh-CN" altLang="en-US" sz="3200" dirty="0" smtClean="0">
                <a:latin typeface="+mn-ea"/>
              </a:rPr>
              <a:t>、 </a:t>
            </a:r>
            <a:r>
              <a:rPr lang="zh-CN" altLang="en-US" sz="2400" dirty="0" smtClean="0">
                <a:latin typeface="+mn-ea"/>
              </a:rPr>
              <a:t>杜绝穿着方面的浪费，文明着装</a:t>
            </a:r>
            <a:endParaRPr lang="en-US" sz="24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4313" y="1500188"/>
            <a:ext cx="7786687" cy="13303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smtClean="0">
                <a:latin typeface="方正兰亭超细黑简体" pitchFamily="2" charset="-122"/>
                <a:ea typeface="方正兰亭超细黑简体" pitchFamily="2" charset="-122"/>
              </a:rPr>
              <a:t>       生活中除了舌尖上的浪费呢！还有衣着方面的，比如，现在的大学生们，每周都有数个包裹！买的基本都是些衣服之类的，这种现象女生较为普遍些，还有平常周末，大多数女孩子都会选择去逛街！回来时基本都是满载而归，看见别人有，自己也要去买，这种消费就转化成了一种浪费！</a:t>
            </a:r>
            <a:endParaRPr lang="en-US" altLang="zh-CN" b="1" spc="75" dirty="0">
              <a:solidFill>
                <a:prstClr val="black"/>
              </a:solidFill>
              <a:latin typeface="方正兰亭超细黑简体" pitchFamily="2" charset="-122"/>
              <a:ea typeface="方正兰亭超细黑简体" pitchFamily="2" charset="-122"/>
              <a:sym typeface="微软雅黑" panose="020B0503020204020204" pitchFamily="34" charset="-122"/>
            </a:endParaRPr>
          </a:p>
        </p:txBody>
      </p:sp>
      <p:pic>
        <p:nvPicPr>
          <p:cNvPr id="23" name="图片 22" descr="QQ图片2017053022513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2928938"/>
            <a:ext cx="4762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7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7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011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0" y="142875"/>
            <a:ext cx="2214563" cy="1857375"/>
            <a:chOff x="3748193" y="2000673"/>
            <a:chExt cx="4030134" cy="3833285"/>
          </a:xfrm>
        </p:grpSpPr>
        <p:sp>
          <p:nvSpPr>
            <p:cNvPr id="43019" name="Freeform 104"/>
            <p:cNvSpPr>
              <a:spLocks/>
            </p:cNvSpPr>
            <p:nvPr/>
          </p:nvSpPr>
          <p:spPr bwMode="auto">
            <a:xfrm>
              <a:off x="5858511" y="4583007"/>
              <a:ext cx="1151467" cy="1250951"/>
            </a:xfrm>
            <a:custGeom>
              <a:avLst/>
              <a:gdLst>
                <a:gd name="T0" fmla="*/ 0 w 876"/>
                <a:gd name="T1" fmla="*/ 2147483647 h 952"/>
                <a:gd name="T2" fmla="*/ 0 w 876"/>
                <a:gd name="T3" fmla="*/ 2147483647 h 952"/>
                <a:gd name="T4" fmla="*/ 2147483647 w 876"/>
                <a:gd name="T5" fmla="*/ 2147483647 h 952"/>
                <a:gd name="T6" fmla="*/ 2147483647 w 876"/>
                <a:gd name="T7" fmla="*/ 0 h 952"/>
                <a:gd name="T8" fmla="*/ 2147483647 w 876"/>
                <a:gd name="T9" fmla="*/ 0 h 952"/>
                <a:gd name="T10" fmla="*/ 2147483647 w 876"/>
                <a:gd name="T11" fmla="*/ 2147483647 h 952"/>
                <a:gd name="T12" fmla="*/ 0 w 876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0" name="Freeform 106"/>
            <p:cNvSpPr>
              <a:spLocks/>
            </p:cNvSpPr>
            <p:nvPr/>
          </p:nvSpPr>
          <p:spPr bwMode="auto">
            <a:xfrm>
              <a:off x="4516545" y="4583007"/>
              <a:ext cx="1155700" cy="1250951"/>
            </a:xfrm>
            <a:custGeom>
              <a:avLst/>
              <a:gdLst>
                <a:gd name="T0" fmla="*/ 2147483647 w 878"/>
                <a:gd name="T1" fmla="*/ 2147483647 h 952"/>
                <a:gd name="T2" fmla="*/ 2147483647 w 878"/>
                <a:gd name="T3" fmla="*/ 2147483647 h 952"/>
                <a:gd name="T4" fmla="*/ 2147483647 w 878"/>
                <a:gd name="T5" fmla="*/ 0 h 952"/>
                <a:gd name="T6" fmla="*/ 2147483647 w 878"/>
                <a:gd name="T7" fmla="*/ 0 h 952"/>
                <a:gd name="T8" fmla="*/ 0 w 878"/>
                <a:gd name="T9" fmla="*/ 2147483647 h 952"/>
                <a:gd name="T10" fmla="*/ 2147483647 w 878"/>
                <a:gd name="T11" fmla="*/ 2147483647 h 952"/>
                <a:gd name="T12" fmla="*/ 2147483647 w 878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1" name="Freeform 108"/>
            <p:cNvSpPr>
              <a:spLocks/>
            </p:cNvSpPr>
            <p:nvPr/>
          </p:nvSpPr>
          <p:spPr bwMode="auto">
            <a:xfrm>
              <a:off x="5763260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0 h 1804"/>
                <a:gd name="T4" fmla="*/ 0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2147483647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2" name="Freeform 109"/>
            <p:cNvSpPr>
              <a:spLocks/>
            </p:cNvSpPr>
            <p:nvPr/>
          </p:nvSpPr>
          <p:spPr bwMode="auto">
            <a:xfrm>
              <a:off x="3748193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2147483647 h 1804"/>
                <a:gd name="T4" fmla="*/ 2147483647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0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3" name="Freeform 121"/>
            <p:cNvSpPr>
              <a:spLocks/>
            </p:cNvSpPr>
            <p:nvPr/>
          </p:nvSpPr>
          <p:spPr bwMode="auto">
            <a:xfrm>
              <a:off x="5462693" y="3837941"/>
              <a:ext cx="254000" cy="251884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2147483647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2147483647 w 192"/>
                <a:gd name="T23" fmla="*/ 2147483647 h 192"/>
                <a:gd name="T24" fmla="*/ 2147483647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0 w 192"/>
                <a:gd name="T37" fmla="*/ 2147483647 h 192"/>
                <a:gd name="T38" fmla="*/ 0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2147483647 w 192"/>
                <a:gd name="T47" fmla="*/ 2147483647 h 192"/>
                <a:gd name="T48" fmla="*/ 2147483647 w 192"/>
                <a:gd name="T49" fmla="*/ 2147483647 h 192"/>
                <a:gd name="T50" fmla="*/ 2147483647 w 192"/>
                <a:gd name="T51" fmla="*/ 2147483647 h 192"/>
                <a:gd name="T52" fmla="*/ 2147483647 w 192"/>
                <a:gd name="T53" fmla="*/ 2147483647 h 192"/>
                <a:gd name="T54" fmla="*/ 2147483647 w 192"/>
                <a:gd name="T55" fmla="*/ 0 h 192"/>
                <a:gd name="T56" fmla="*/ 2147483647 w 192"/>
                <a:gd name="T57" fmla="*/ 0 h 192"/>
                <a:gd name="T58" fmla="*/ 2147483647 w 192"/>
                <a:gd name="T59" fmla="*/ 2147483647 h 192"/>
                <a:gd name="T60" fmla="*/ 2147483647 w 192"/>
                <a:gd name="T61" fmla="*/ 2147483647 h 192"/>
                <a:gd name="T62" fmla="*/ 2147483647 w 192"/>
                <a:gd name="T63" fmla="*/ 2147483647 h 192"/>
                <a:gd name="T64" fmla="*/ 2147483647 w 192"/>
                <a:gd name="T65" fmla="*/ 2147483647 h 192"/>
                <a:gd name="T66" fmla="*/ 2147483647 w 192"/>
                <a:gd name="T67" fmla="*/ 2147483647 h 192"/>
                <a:gd name="T68" fmla="*/ 2147483647 w 192"/>
                <a:gd name="T69" fmla="*/ 2147483647 h 192"/>
                <a:gd name="T70" fmla="*/ 2147483647 w 192"/>
                <a:gd name="T71" fmla="*/ 2147483647 h 192"/>
                <a:gd name="T72" fmla="*/ 2147483647 w 192"/>
                <a:gd name="T73" fmla="*/ 2147483647 h 192"/>
                <a:gd name="T74" fmla="*/ 2147483647 w 192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2"/>
                <a:gd name="T115" fmla="*/ 0 h 192"/>
                <a:gd name="T116" fmla="*/ 192 w 192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2" h="192">
                  <a:moveTo>
                    <a:pt x="192" y="96"/>
                  </a:moveTo>
                  <a:lnTo>
                    <a:pt x="192" y="96"/>
                  </a:lnTo>
                  <a:lnTo>
                    <a:pt x="190" y="116"/>
                  </a:lnTo>
                  <a:lnTo>
                    <a:pt x="184" y="134"/>
                  </a:lnTo>
                  <a:lnTo>
                    <a:pt x="174" y="150"/>
                  </a:lnTo>
                  <a:lnTo>
                    <a:pt x="164" y="164"/>
                  </a:lnTo>
                  <a:lnTo>
                    <a:pt x="150" y="176"/>
                  </a:lnTo>
                  <a:lnTo>
                    <a:pt x="132" y="184"/>
                  </a:lnTo>
                  <a:lnTo>
                    <a:pt x="116" y="190"/>
                  </a:lnTo>
                  <a:lnTo>
                    <a:pt x="96" y="192"/>
                  </a:lnTo>
                  <a:lnTo>
                    <a:pt x="76" y="190"/>
                  </a:lnTo>
                  <a:lnTo>
                    <a:pt x="58" y="184"/>
                  </a:lnTo>
                  <a:lnTo>
                    <a:pt x="42" y="176"/>
                  </a:lnTo>
                  <a:lnTo>
                    <a:pt x="28" y="164"/>
                  </a:lnTo>
                  <a:lnTo>
                    <a:pt x="16" y="150"/>
                  </a:lnTo>
                  <a:lnTo>
                    <a:pt x="8" y="134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8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4" name="Freeform 122"/>
            <p:cNvSpPr>
              <a:spLocks/>
            </p:cNvSpPr>
            <p:nvPr/>
          </p:nvSpPr>
          <p:spPr bwMode="auto">
            <a:xfrm>
              <a:off x="5765378" y="3774440"/>
              <a:ext cx="315383" cy="315384"/>
            </a:xfrm>
            <a:custGeom>
              <a:avLst/>
              <a:gdLst>
                <a:gd name="T0" fmla="*/ 2147483647 w 240"/>
                <a:gd name="T1" fmla="*/ 2147483647 h 240"/>
                <a:gd name="T2" fmla="*/ 2147483647 w 240"/>
                <a:gd name="T3" fmla="*/ 2147483647 h 240"/>
                <a:gd name="T4" fmla="*/ 2147483647 w 240"/>
                <a:gd name="T5" fmla="*/ 2147483647 h 240"/>
                <a:gd name="T6" fmla="*/ 2147483647 w 240"/>
                <a:gd name="T7" fmla="*/ 2147483647 h 240"/>
                <a:gd name="T8" fmla="*/ 2147483647 w 240"/>
                <a:gd name="T9" fmla="*/ 2147483647 h 240"/>
                <a:gd name="T10" fmla="*/ 2147483647 w 240"/>
                <a:gd name="T11" fmla="*/ 2147483647 h 240"/>
                <a:gd name="T12" fmla="*/ 2147483647 w 240"/>
                <a:gd name="T13" fmla="*/ 2147483647 h 240"/>
                <a:gd name="T14" fmla="*/ 2147483647 w 240"/>
                <a:gd name="T15" fmla="*/ 2147483647 h 240"/>
                <a:gd name="T16" fmla="*/ 2147483647 w 240"/>
                <a:gd name="T17" fmla="*/ 2147483647 h 240"/>
                <a:gd name="T18" fmla="*/ 2147483647 w 240"/>
                <a:gd name="T19" fmla="*/ 2147483647 h 240"/>
                <a:gd name="T20" fmla="*/ 2147483647 w 240"/>
                <a:gd name="T21" fmla="*/ 2147483647 h 240"/>
                <a:gd name="T22" fmla="*/ 2147483647 w 240"/>
                <a:gd name="T23" fmla="*/ 2147483647 h 240"/>
                <a:gd name="T24" fmla="*/ 2147483647 w 240"/>
                <a:gd name="T25" fmla="*/ 2147483647 h 240"/>
                <a:gd name="T26" fmla="*/ 2147483647 w 240"/>
                <a:gd name="T27" fmla="*/ 2147483647 h 240"/>
                <a:gd name="T28" fmla="*/ 2147483647 w 240"/>
                <a:gd name="T29" fmla="*/ 2147483647 h 240"/>
                <a:gd name="T30" fmla="*/ 2147483647 w 240"/>
                <a:gd name="T31" fmla="*/ 2147483647 h 240"/>
                <a:gd name="T32" fmla="*/ 2147483647 w 240"/>
                <a:gd name="T33" fmla="*/ 2147483647 h 240"/>
                <a:gd name="T34" fmla="*/ 2147483647 w 240"/>
                <a:gd name="T35" fmla="*/ 2147483647 h 240"/>
                <a:gd name="T36" fmla="*/ 2147483647 w 240"/>
                <a:gd name="T37" fmla="*/ 2147483647 h 240"/>
                <a:gd name="T38" fmla="*/ 2147483647 w 240"/>
                <a:gd name="T39" fmla="*/ 2147483647 h 240"/>
                <a:gd name="T40" fmla="*/ 2147483647 w 240"/>
                <a:gd name="T41" fmla="*/ 2147483647 h 240"/>
                <a:gd name="T42" fmla="*/ 0 w 240"/>
                <a:gd name="T43" fmla="*/ 2147483647 h 240"/>
                <a:gd name="T44" fmla="*/ 0 w 240"/>
                <a:gd name="T45" fmla="*/ 2147483647 h 240"/>
                <a:gd name="T46" fmla="*/ 0 w 240"/>
                <a:gd name="T47" fmla="*/ 2147483647 h 240"/>
                <a:gd name="T48" fmla="*/ 0 w 240"/>
                <a:gd name="T49" fmla="*/ 2147483647 h 240"/>
                <a:gd name="T50" fmla="*/ 2147483647 w 240"/>
                <a:gd name="T51" fmla="*/ 2147483647 h 240"/>
                <a:gd name="T52" fmla="*/ 2147483647 w 240"/>
                <a:gd name="T53" fmla="*/ 2147483647 h 240"/>
                <a:gd name="T54" fmla="*/ 2147483647 w 240"/>
                <a:gd name="T55" fmla="*/ 2147483647 h 240"/>
                <a:gd name="T56" fmla="*/ 2147483647 w 240"/>
                <a:gd name="T57" fmla="*/ 2147483647 h 240"/>
                <a:gd name="T58" fmla="*/ 2147483647 w 240"/>
                <a:gd name="T59" fmla="*/ 2147483647 h 240"/>
                <a:gd name="T60" fmla="*/ 2147483647 w 240"/>
                <a:gd name="T61" fmla="*/ 2147483647 h 240"/>
                <a:gd name="T62" fmla="*/ 2147483647 w 240"/>
                <a:gd name="T63" fmla="*/ 2147483647 h 240"/>
                <a:gd name="T64" fmla="*/ 2147483647 w 240"/>
                <a:gd name="T65" fmla="*/ 0 h 240"/>
                <a:gd name="T66" fmla="*/ 2147483647 w 240"/>
                <a:gd name="T67" fmla="*/ 0 h 240"/>
                <a:gd name="T68" fmla="*/ 2147483647 w 240"/>
                <a:gd name="T69" fmla="*/ 0 h 240"/>
                <a:gd name="T70" fmla="*/ 2147483647 w 240"/>
                <a:gd name="T71" fmla="*/ 0 h 240"/>
                <a:gd name="T72" fmla="*/ 2147483647 w 240"/>
                <a:gd name="T73" fmla="*/ 2147483647 h 240"/>
                <a:gd name="T74" fmla="*/ 2147483647 w 240"/>
                <a:gd name="T75" fmla="*/ 2147483647 h 240"/>
                <a:gd name="T76" fmla="*/ 2147483647 w 240"/>
                <a:gd name="T77" fmla="*/ 2147483647 h 240"/>
                <a:gd name="T78" fmla="*/ 2147483647 w 240"/>
                <a:gd name="T79" fmla="*/ 2147483647 h 240"/>
                <a:gd name="T80" fmla="*/ 2147483647 w 240"/>
                <a:gd name="T81" fmla="*/ 2147483647 h 240"/>
                <a:gd name="T82" fmla="*/ 2147483647 w 240"/>
                <a:gd name="T83" fmla="*/ 2147483647 h 240"/>
                <a:gd name="T84" fmla="*/ 2147483647 w 240"/>
                <a:gd name="T85" fmla="*/ 2147483647 h 240"/>
                <a:gd name="T86" fmla="*/ 2147483647 w 240"/>
                <a:gd name="T87" fmla="*/ 2147483647 h 240"/>
                <a:gd name="T88" fmla="*/ 2147483647 w 240"/>
                <a:gd name="T89" fmla="*/ 2147483647 h 240"/>
                <a:gd name="T90" fmla="*/ 2147483647 w 240"/>
                <a:gd name="T91" fmla="*/ 2147483647 h 2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0"/>
                <a:gd name="T139" fmla="*/ 0 h 240"/>
                <a:gd name="T140" fmla="*/ 240 w 240"/>
                <a:gd name="T141" fmla="*/ 240 h 24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0" h="240">
                  <a:moveTo>
                    <a:pt x="240" y="120"/>
                  </a:moveTo>
                  <a:lnTo>
                    <a:pt x="240" y="120"/>
                  </a:lnTo>
                  <a:lnTo>
                    <a:pt x="238" y="132"/>
                  </a:lnTo>
                  <a:lnTo>
                    <a:pt x="238" y="144"/>
                  </a:lnTo>
                  <a:lnTo>
                    <a:pt x="230" y="166"/>
                  </a:lnTo>
                  <a:lnTo>
                    <a:pt x="218" y="186"/>
                  </a:lnTo>
                  <a:lnTo>
                    <a:pt x="204" y="204"/>
                  </a:lnTo>
                  <a:lnTo>
                    <a:pt x="186" y="218"/>
                  </a:lnTo>
                  <a:lnTo>
                    <a:pt x="166" y="230"/>
                  </a:lnTo>
                  <a:lnTo>
                    <a:pt x="144" y="236"/>
                  </a:lnTo>
                  <a:lnTo>
                    <a:pt x="132" y="238"/>
                  </a:lnTo>
                  <a:lnTo>
                    <a:pt x="120" y="240"/>
                  </a:lnTo>
                  <a:lnTo>
                    <a:pt x="108" y="238"/>
                  </a:lnTo>
                  <a:lnTo>
                    <a:pt x="96" y="236"/>
                  </a:lnTo>
                  <a:lnTo>
                    <a:pt x="72" y="230"/>
                  </a:lnTo>
                  <a:lnTo>
                    <a:pt x="52" y="218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8" y="166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2" y="96"/>
                  </a:lnTo>
                  <a:lnTo>
                    <a:pt x="8" y="72"/>
                  </a:lnTo>
                  <a:lnTo>
                    <a:pt x="20" y="52"/>
                  </a:lnTo>
                  <a:lnTo>
                    <a:pt x="34" y="34"/>
                  </a:lnTo>
                  <a:lnTo>
                    <a:pt x="52" y="20"/>
                  </a:lnTo>
                  <a:lnTo>
                    <a:pt x="72" y="8"/>
                  </a:lnTo>
                  <a:lnTo>
                    <a:pt x="96" y="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44" y="2"/>
                  </a:lnTo>
                  <a:lnTo>
                    <a:pt x="166" y="8"/>
                  </a:lnTo>
                  <a:lnTo>
                    <a:pt x="186" y="20"/>
                  </a:lnTo>
                  <a:lnTo>
                    <a:pt x="204" y="34"/>
                  </a:lnTo>
                  <a:lnTo>
                    <a:pt x="218" y="52"/>
                  </a:lnTo>
                  <a:lnTo>
                    <a:pt x="230" y="72"/>
                  </a:lnTo>
                  <a:lnTo>
                    <a:pt x="238" y="96"/>
                  </a:lnTo>
                  <a:lnTo>
                    <a:pt x="238" y="108"/>
                  </a:lnTo>
                  <a:lnTo>
                    <a:pt x="240" y="12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5" name="Freeform 123"/>
            <p:cNvSpPr>
              <a:spLocks/>
            </p:cNvSpPr>
            <p:nvPr/>
          </p:nvSpPr>
          <p:spPr bwMode="auto">
            <a:xfrm>
              <a:off x="5462693" y="4142740"/>
              <a:ext cx="254000" cy="247651"/>
            </a:xfrm>
            <a:custGeom>
              <a:avLst/>
              <a:gdLst>
                <a:gd name="T0" fmla="*/ 2147483647 w 192"/>
                <a:gd name="T1" fmla="*/ 2147483647 h 190"/>
                <a:gd name="T2" fmla="*/ 2147483647 w 192"/>
                <a:gd name="T3" fmla="*/ 2147483647 h 190"/>
                <a:gd name="T4" fmla="*/ 2147483647 w 192"/>
                <a:gd name="T5" fmla="*/ 2147483647 h 190"/>
                <a:gd name="T6" fmla="*/ 2147483647 w 192"/>
                <a:gd name="T7" fmla="*/ 2147483647 h 190"/>
                <a:gd name="T8" fmla="*/ 2147483647 w 192"/>
                <a:gd name="T9" fmla="*/ 2147483647 h 190"/>
                <a:gd name="T10" fmla="*/ 2147483647 w 192"/>
                <a:gd name="T11" fmla="*/ 2147483647 h 190"/>
                <a:gd name="T12" fmla="*/ 2147483647 w 192"/>
                <a:gd name="T13" fmla="*/ 2147483647 h 190"/>
                <a:gd name="T14" fmla="*/ 2147483647 w 192"/>
                <a:gd name="T15" fmla="*/ 2147483647 h 190"/>
                <a:gd name="T16" fmla="*/ 2147483647 w 192"/>
                <a:gd name="T17" fmla="*/ 2147483647 h 190"/>
                <a:gd name="T18" fmla="*/ 2147483647 w 192"/>
                <a:gd name="T19" fmla="*/ 2147483647 h 190"/>
                <a:gd name="T20" fmla="*/ 2147483647 w 192"/>
                <a:gd name="T21" fmla="*/ 2147483647 h 190"/>
                <a:gd name="T22" fmla="*/ 2147483647 w 192"/>
                <a:gd name="T23" fmla="*/ 2147483647 h 190"/>
                <a:gd name="T24" fmla="*/ 2147483647 w 192"/>
                <a:gd name="T25" fmla="*/ 2147483647 h 190"/>
                <a:gd name="T26" fmla="*/ 2147483647 w 192"/>
                <a:gd name="T27" fmla="*/ 2147483647 h 190"/>
                <a:gd name="T28" fmla="*/ 2147483647 w 192"/>
                <a:gd name="T29" fmla="*/ 2147483647 h 190"/>
                <a:gd name="T30" fmla="*/ 2147483647 w 192"/>
                <a:gd name="T31" fmla="*/ 2147483647 h 190"/>
                <a:gd name="T32" fmla="*/ 2147483647 w 192"/>
                <a:gd name="T33" fmla="*/ 2147483647 h 190"/>
                <a:gd name="T34" fmla="*/ 2147483647 w 192"/>
                <a:gd name="T35" fmla="*/ 2147483647 h 190"/>
                <a:gd name="T36" fmla="*/ 0 w 192"/>
                <a:gd name="T37" fmla="*/ 2147483647 h 190"/>
                <a:gd name="T38" fmla="*/ 0 w 192"/>
                <a:gd name="T39" fmla="*/ 2147483647 h 190"/>
                <a:gd name="T40" fmla="*/ 2147483647 w 192"/>
                <a:gd name="T41" fmla="*/ 2147483647 h 190"/>
                <a:gd name="T42" fmla="*/ 2147483647 w 192"/>
                <a:gd name="T43" fmla="*/ 2147483647 h 190"/>
                <a:gd name="T44" fmla="*/ 2147483647 w 192"/>
                <a:gd name="T45" fmla="*/ 2147483647 h 190"/>
                <a:gd name="T46" fmla="*/ 2147483647 w 192"/>
                <a:gd name="T47" fmla="*/ 2147483647 h 190"/>
                <a:gd name="T48" fmla="*/ 2147483647 w 192"/>
                <a:gd name="T49" fmla="*/ 2147483647 h 190"/>
                <a:gd name="T50" fmla="*/ 2147483647 w 192"/>
                <a:gd name="T51" fmla="*/ 2147483647 h 190"/>
                <a:gd name="T52" fmla="*/ 2147483647 w 192"/>
                <a:gd name="T53" fmla="*/ 2147483647 h 190"/>
                <a:gd name="T54" fmla="*/ 2147483647 w 192"/>
                <a:gd name="T55" fmla="*/ 0 h 190"/>
                <a:gd name="T56" fmla="*/ 2147483647 w 192"/>
                <a:gd name="T57" fmla="*/ 0 h 190"/>
                <a:gd name="T58" fmla="*/ 2147483647 w 192"/>
                <a:gd name="T59" fmla="*/ 2147483647 h 190"/>
                <a:gd name="T60" fmla="*/ 2147483647 w 192"/>
                <a:gd name="T61" fmla="*/ 2147483647 h 190"/>
                <a:gd name="T62" fmla="*/ 2147483647 w 192"/>
                <a:gd name="T63" fmla="*/ 2147483647 h 190"/>
                <a:gd name="T64" fmla="*/ 2147483647 w 192"/>
                <a:gd name="T65" fmla="*/ 2147483647 h 190"/>
                <a:gd name="T66" fmla="*/ 2147483647 w 192"/>
                <a:gd name="T67" fmla="*/ 2147483647 h 190"/>
                <a:gd name="T68" fmla="*/ 2147483647 w 192"/>
                <a:gd name="T69" fmla="*/ 2147483647 h 190"/>
                <a:gd name="T70" fmla="*/ 2147483647 w 192"/>
                <a:gd name="T71" fmla="*/ 2147483647 h 190"/>
                <a:gd name="T72" fmla="*/ 2147483647 w 192"/>
                <a:gd name="T73" fmla="*/ 2147483647 h 190"/>
                <a:gd name="T74" fmla="*/ 2147483647 w 192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2"/>
                <a:gd name="T115" fmla="*/ 0 h 190"/>
                <a:gd name="T116" fmla="*/ 192 w 192"/>
                <a:gd name="T117" fmla="*/ 190 h 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2" h="190">
                  <a:moveTo>
                    <a:pt x="192" y="94"/>
                  </a:move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4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2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6" name="Freeform 124"/>
            <p:cNvSpPr>
              <a:spLocks/>
            </p:cNvSpPr>
            <p:nvPr/>
          </p:nvSpPr>
          <p:spPr bwMode="auto">
            <a:xfrm>
              <a:off x="5765378" y="4142740"/>
              <a:ext cx="249767" cy="247651"/>
            </a:xfrm>
            <a:custGeom>
              <a:avLst/>
              <a:gdLst>
                <a:gd name="T0" fmla="*/ 2147483647 w 190"/>
                <a:gd name="T1" fmla="*/ 2147483647 h 190"/>
                <a:gd name="T2" fmla="*/ 2147483647 w 190"/>
                <a:gd name="T3" fmla="*/ 2147483647 h 190"/>
                <a:gd name="T4" fmla="*/ 2147483647 w 190"/>
                <a:gd name="T5" fmla="*/ 2147483647 h 190"/>
                <a:gd name="T6" fmla="*/ 2147483647 w 190"/>
                <a:gd name="T7" fmla="*/ 2147483647 h 190"/>
                <a:gd name="T8" fmla="*/ 2147483647 w 190"/>
                <a:gd name="T9" fmla="*/ 2147483647 h 190"/>
                <a:gd name="T10" fmla="*/ 2147483647 w 190"/>
                <a:gd name="T11" fmla="*/ 2147483647 h 190"/>
                <a:gd name="T12" fmla="*/ 2147483647 w 190"/>
                <a:gd name="T13" fmla="*/ 2147483647 h 190"/>
                <a:gd name="T14" fmla="*/ 2147483647 w 190"/>
                <a:gd name="T15" fmla="*/ 2147483647 h 190"/>
                <a:gd name="T16" fmla="*/ 2147483647 w 190"/>
                <a:gd name="T17" fmla="*/ 2147483647 h 190"/>
                <a:gd name="T18" fmla="*/ 2147483647 w 190"/>
                <a:gd name="T19" fmla="*/ 2147483647 h 190"/>
                <a:gd name="T20" fmla="*/ 2147483647 w 190"/>
                <a:gd name="T21" fmla="*/ 2147483647 h 190"/>
                <a:gd name="T22" fmla="*/ 2147483647 w 190"/>
                <a:gd name="T23" fmla="*/ 2147483647 h 190"/>
                <a:gd name="T24" fmla="*/ 2147483647 w 190"/>
                <a:gd name="T25" fmla="*/ 2147483647 h 190"/>
                <a:gd name="T26" fmla="*/ 2147483647 w 190"/>
                <a:gd name="T27" fmla="*/ 2147483647 h 190"/>
                <a:gd name="T28" fmla="*/ 2147483647 w 190"/>
                <a:gd name="T29" fmla="*/ 2147483647 h 190"/>
                <a:gd name="T30" fmla="*/ 2147483647 w 190"/>
                <a:gd name="T31" fmla="*/ 2147483647 h 190"/>
                <a:gd name="T32" fmla="*/ 2147483647 w 190"/>
                <a:gd name="T33" fmla="*/ 2147483647 h 190"/>
                <a:gd name="T34" fmla="*/ 2147483647 w 190"/>
                <a:gd name="T35" fmla="*/ 2147483647 h 190"/>
                <a:gd name="T36" fmla="*/ 0 w 190"/>
                <a:gd name="T37" fmla="*/ 2147483647 h 190"/>
                <a:gd name="T38" fmla="*/ 0 w 190"/>
                <a:gd name="T39" fmla="*/ 2147483647 h 190"/>
                <a:gd name="T40" fmla="*/ 2147483647 w 190"/>
                <a:gd name="T41" fmla="*/ 2147483647 h 190"/>
                <a:gd name="T42" fmla="*/ 2147483647 w 190"/>
                <a:gd name="T43" fmla="*/ 2147483647 h 190"/>
                <a:gd name="T44" fmla="*/ 2147483647 w 190"/>
                <a:gd name="T45" fmla="*/ 2147483647 h 190"/>
                <a:gd name="T46" fmla="*/ 2147483647 w 190"/>
                <a:gd name="T47" fmla="*/ 2147483647 h 190"/>
                <a:gd name="T48" fmla="*/ 2147483647 w 190"/>
                <a:gd name="T49" fmla="*/ 2147483647 h 190"/>
                <a:gd name="T50" fmla="*/ 2147483647 w 190"/>
                <a:gd name="T51" fmla="*/ 2147483647 h 190"/>
                <a:gd name="T52" fmla="*/ 2147483647 w 190"/>
                <a:gd name="T53" fmla="*/ 2147483647 h 190"/>
                <a:gd name="T54" fmla="*/ 2147483647 w 190"/>
                <a:gd name="T55" fmla="*/ 0 h 190"/>
                <a:gd name="T56" fmla="*/ 2147483647 w 190"/>
                <a:gd name="T57" fmla="*/ 0 h 190"/>
                <a:gd name="T58" fmla="*/ 2147483647 w 190"/>
                <a:gd name="T59" fmla="*/ 2147483647 h 190"/>
                <a:gd name="T60" fmla="*/ 2147483647 w 190"/>
                <a:gd name="T61" fmla="*/ 2147483647 h 190"/>
                <a:gd name="T62" fmla="*/ 2147483647 w 190"/>
                <a:gd name="T63" fmla="*/ 2147483647 h 190"/>
                <a:gd name="T64" fmla="*/ 2147483647 w 190"/>
                <a:gd name="T65" fmla="*/ 2147483647 h 190"/>
                <a:gd name="T66" fmla="*/ 2147483647 w 190"/>
                <a:gd name="T67" fmla="*/ 2147483647 h 190"/>
                <a:gd name="T68" fmla="*/ 2147483647 w 190"/>
                <a:gd name="T69" fmla="*/ 2147483647 h 190"/>
                <a:gd name="T70" fmla="*/ 2147483647 w 190"/>
                <a:gd name="T71" fmla="*/ 2147483647 h 190"/>
                <a:gd name="T72" fmla="*/ 2147483647 w 190"/>
                <a:gd name="T73" fmla="*/ 2147483647 h 190"/>
                <a:gd name="T74" fmla="*/ 2147483647 w 190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0"/>
                <a:gd name="T115" fmla="*/ 0 h 190"/>
                <a:gd name="T116" fmla="*/ 190 w 190"/>
                <a:gd name="T117" fmla="*/ 190 h 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0" h="190">
                  <a:moveTo>
                    <a:pt x="190" y="94"/>
                  </a:moveTo>
                  <a:lnTo>
                    <a:pt x="190" y="94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8"/>
                  </a:lnTo>
                  <a:lnTo>
                    <a:pt x="162" y="162"/>
                  </a:lnTo>
                  <a:lnTo>
                    <a:pt x="148" y="174"/>
                  </a:lnTo>
                  <a:lnTo>
                    <a:pt x="132" y="182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32" y="8"/>
                  </a:lnTo>
                  <a:lnTo>
                    <a:pt x="148" y="16"/>
                  </a:lnTo>
                  <a:lnTo>
                    <a:pt x="162" y="28"/>
                  </a:lnTo>
                  <a:lnTo>
                    <a:pt x="174" y="42"/>
                  </a:lnTo>
                  <a:lnTo>
                    <a:pt x="182" y="58"/>
                  </a:lnTo>
                  <a:lnTo>
                    <a:pt x="188" y="76"/>
                  </a:lnTo>
                  <a:lnTo>
                    <a:pt x="190" y="9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右箭头 17"/>
          <p:cNvSpPr>
            <a:spLocks noChangeArrowheads="1"/>
          </p:cNvSpPr>
          <p:nvPr/>
        </p:nvSpPr>
        <p:spPr bwMode="auto">
          <a:xfrm>
            <a:off x="2286000" y="571500"/>
            <a:ext cx="5500688" cy="393700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96171" tIns="48084" rIns="96171" bIns="48084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88" y="71438"/>
            <a:ext cx="77866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latin typeface="+mn-ea"/>
                <a:ea typeface="+mn-ea"/>
              </a:rPr>
              <a:t> 4 </a:t>
            </a:r>
            <a:r>
              <a:rPr lang="zh-CN" altLang="en-US" sz="3600" dirty="0">
                <a:latin typeface="+mn-ea"/>
                <a:ea typeface="+mn-ea"/>
              </a:rPr>
              <a:t>、</a:t>
            </a:r>
            <a:r>
              <a:rPr lang="en-US" altLang="zh-CN" sz="3600" dirty="0">
                <a:latin typeface="+mn-ea"/>
                <a:ea typeface="+mn-ea"/>
              </a:rPr>
              <a:t> </a:t>
            </a:r>
            <a:r>
              <a:rPr lang="zh-CN" altLang="en-US" sz="2400" dirty="0">
                <a:latin typeface="+mn-ea"/>
                <a:ea typeface="+mn-ea"/>
              </a:rPr>
              <a:t>养成良好用水用电习惯，节约水电</a:t>
            </a:r>
            <a:endParaRPr lang="zh-CN" altLang="en-US" sz="2400" dirty="0">
              <a:latin typeface="+mn-lt"/>
              <a:ea typeface="+mn-ea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71688" y="1000125"/>
            <a:ext cx="7000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u="sng">
                <a:latin typeface="华文黑体"/>
                <a:ea typeface="新宋体" pitchFamily="49" charset="-122"/>
              </a:rPr>
              <a:t>       对于电，曾看到个这样的一个数据，一个政府办公楼一年的电费就得上千万，白天开灯上班，再加上二十四小时的空调，浪费的可不是一点儿！我们的生活中水电的浪费也比较普遍，白天也总是开着灯，电脑二十四小时都没关机！用水时也是常开着！有的还不关水龙头，让白花花的水白白的浪费掉了，还有就是开着水洗东西，这些都造成了水资源的大量浪费。而我们也知道，地球上的大多资源都是有限的，想象一下，若是哪天那座城市断水断电一个星期，那是多么恐怖的一件事情。</a:t>
            </a:r>
          </a:p>
        </p:txBody>
      </p:sp>
      <p:pic>
        <p:nvPicPr>
          <p:cNvPr id="22" name="图片 21" descr="201942527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3357563"/>
            <a:ext cx="2928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22" descr="90212730035951020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3" y="3286125"/>
            <a:ext cx="2844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7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059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1" name="图片 40" descr="t01111cf57c7a0d4d8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0"/>
            <a:ext cx="32861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图片 41" descr="t014ad3e96884ee779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928688"/>
            <a:ext cx="3214688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下箭头 42"/>
          <p:cNvSpPr/>
          <p:nvPr/>
        </p:nvSpPr>
        <p:spPr>
          <a:xfrm rot="16200000">
            <a:off x="3860801" y="-788988"/>
            <a:ext cx="431800" cy="2295525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下箭头 43"/>
          <p:cNvSpPr/>
          <p:nvPr/>
        </p:nvSpPr>
        <p:spPr>
          <a:xfrm rot="16200000" flipV="1">
            <a:off x="4320382" y="2894806"/>
            <a:ext cx="431800" cy="2214563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071563" y="0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方正舒体" pitchFamily="2" charset="-122"/>
                <a:ea typeface="方正舒体" pitchFamily="2" charset="-122"/>
              </a:rPr>
              <a:t>金山银山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43563" y="3643313"/>
            <a:ext cx="1825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方正舒体" pitchFamily="2" charset="-122"/>
                <a:ea typeface="方正舒体" pitchFamily="2" charset="-122"/>
              </a:rPr>
              <a:t>绿水青山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43" grpId="0" animBg="1"/>
      <p:bldP spid="44" grpId="0" animBg="1"/>
      <p:bldP spid="45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4211638" y="2139950"/>
            <a:ext cx="28082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600">
                <a:latin typeface="隶书" pitchFamily="49" charset="-122"/>
                <a:ea typeface="隶书" pitchFamily="49" charset="-122"/>
              </a:rPr>
              <a:t>谢谢！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59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571500" y="285750"/>
            <a:ext cx="7616825" cy="1716088"/>
            <a:chOff x="1281908" y="2264313"/>
            <a:chExt cx="9547394" cy="2152191"/>
          </a:xfrm>
        </p:grpSpPr>
        <p:sp>
          <p:nvSpPr>
            <p:cNvPr id="19472" name="Freeform 7"/>
            <p:cNvSpPr>
              <a:spLocks/>
            </p:cNvSpPr>
            <p:nvPr/>
          </p:nvSpPr>
          <p:spPr bwMode="auto">
            <a:xfrm flipV="1">
              <a:off x="8689248" y="33497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ardrop 16"/>
            <p:cNvSpPr/>
            <p:nvPr/>
          </p:nvSpPr>
          <p:spPr>
            <a:xfrm rot="8100000">
              <a:off x="2131583" y="3102493"/>
              <a:ext cx="417873" cy="418094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9" name="Teardrop 19"/>
            <p:cNvSpPr/>
            <p:nvPr/>
          </p:nvSpPr>
          <p:spPr>
            <a:xfrm rot="8100000">
              <a:off x="5854628" y="3102493"/>
              <a:ext cx="419863" cy="418094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1" name="Teardrop 22"/>
            <p:cNvSpPr/>
            <p:nvPr/>
          </p:nvSpPr>
          <p:spPr>
            <a:xfrm rot="8100000">
              <a:off x="3988131" y="3102493"/>
              <a:ext cx="417873" cy="418094"/>
            </a:xfrm>
            <a:prstGeom prst="teardrop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9476" name="Freeform 7"/>
            <p:cNvSpPr>
              <a:spLocks/>
            </p:cNvSpPr>
            <p:nvPr/>
          </p:nvSpPr>
          <p:spPr bwMode="auto">
            <a:xfrm>
              <a:off x="6839162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Freeform 7"/>
            <p:cNvSpPr>
              <a:spLocks/>
            </p:cNvSpPr>
            <p:nvPr/>
          </p:nvSpPr>
          <p:spPr bwMode="auto">
            <a:xfrm flipV="1">
              <a:off x="498557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Freeform 7"/>
            <p:cNvSpPr>
              <a:spLocks/>
            </p:cNvSpPr>
            <p:nvPr/>
          </p:nvSpPr>
          <p:spPr bwMode="auto">
            <a:xfrm>
              <a:off x="3133197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9" name="Freeform 7"/>
            <p:cNvSpPr>
              <a:spLocks/>
            </p:cNvSpPr>
            <p:nvPr/>
          </p:nvSpPr>
          <p:spPr bwMode="auto">
            <a:xfrm>
              <a:off x="128190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Freeform 7"/>
            <p:cNvSpPr>
              <a:spLocks/>
            </p:cNvSpPr>
            <p:nvPr/>
          </p:nvSpPr>
          <p:spPr bwMode="auto">
            <a:xfrm flipV="1">
              <a:off x="128190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1" name="Freeform 7"/>
            <p:cNvSpPr>
              <a:spLocks/>
            </p:cNvSpPr>
            <p:nvPr/>
          </p:nvSpPr>
          <p:spPr bwMode="auto">
            <a:xfrm flipV="1">
              <a:off x="3133197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Freeform 7"/>
            <p:cNvSpPr>
              <a:spLocks/>
            </p:cNvSpPr>
            <p:nvPr/>
          </p:nvSpPr>
          <p:spPr bwMode="auto">
            <a:xfrm>
              <a:off x="498557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Freeform 7"/>
            <p:cNvSpPr>
              <a:spLocks/>
            </p:cNvSpPr>
            <p:nvPr/>
          </p:nvSpPr>
          <p:spPr bwMode="auto">
            <a:xfrm flipV="1">
              <a:off x="6839162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Teardrop 34"/>
            <p:cNvSpPr/>
            <p:nvPr/>
          </p:nvSpPr>
          <p:spPr>
            <a:xfrm rot="8100000">
              <a:off x="7707197" y="3102493"/>
              <a:ext cx="419862" cy="418094"/>
            </a:xfrm>
            <a:prstGeom prst="teardrop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9485" name="Freeform 7"/>
            <p:cNvSpPr>
              <a:spLocks/>
            </p:cNvSpPr>
            <p:nvPr/>
          </p:nvSpPr>
          <p:spPr bwMode="auto">
            <a:xfrm>
              <a:off x="8689248" y="22829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210"/>
                <a:gd name="T23" fmla="*/ 421 w 421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Teardrop 45"/>
            <p:cNvSpPr/>
            <p:nvPr/>
          </p:nvSpPr>
          <p:spPr>
            <a:xfrm rot="8100000">
              <a:off x="9557776" y="3120411"/>
              <a:ext cx="417873" cy="418094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19462" name="TextBox 24"/>
          <p:cNvSpPr txBox="1">
            <a:spLocks noChangeArrowheads="1"/>
          </p:cNvSpPr>
          <p:nvPr/>
        </p:nvSpPr>
        <p:spPr bwMode="auto">
          <a:xfrm>
            <a:off x="1143000" y="785813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幼圆" pitchFamily="49" charset="-122"/>
                <a:ea typeface="幼圆" pitchFamily="49" charset="-122"/>
              </a:rPr>
              <a:t>小</a:t>
            </a:r>
          </a:p>
        </p:txBody>
      </p:sp>
      <p:sp>
        <p:nvSpPr>
          <p:cNvPr id="19463" name="TextBox 25"/>
          <p:cNvSpPr txBox="1">
            <a:spLocks noChangeArrowheads="1"/>
          </p:cNvSpPr>
          <p:nvPr/>
        </p:nvSpPr>
        <p:spPr bwMode="auto">
          <a:xfrm>
            <a:off x="2571750" y="78581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幼圆" pitchFamily="49" charset="-122"/>
                <a:ea typeface="幼圆" pitchFamily="49" charset="-122"/>
              </a:rPr>
              <a:t>组</a:t>
            </a:r>
          </a:p>
        </p:txBody>
      </p:sp>
      <p:sp>
        <p:nvSpPr>
          <p:cNvPr id="19464" name="TextBox 26"/>
          <p:cNvSpPr txBox="1">
            <a:spLocks noChangeArrowheads="1"/>
          </p:cNvSpPr>
          <p:nvPr/>
        </p:nvSpPr>
        <p:spPr bwMode="auto">
          <a:xfrm>
            <a:off x="4143375" y="785813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幼圆" pitchFamily="49" charset="-122"/>
                <a:ea typeface="幼圆" pitchFamily="49" charset="-122"/>
              </a:rPr>
              <a:t>成</a:t>
            </a:r>
          </a:p>
        </p:txBody>
      </p:sp>
      <p:sp>
        <p:nvSpPr>
          <p:cNvPr id="19465" name="TextBox 27"/>
          <p:cNvSpPr txBox="1">
            <a:spLocks noChangeArrowheads="1"/>
          </p:cNvSpPr>
          <p:nvPr/>
        </p:nvSpPr>
        <p:spPr bwMode="auto">
          <a:xfrm>
            <a:off x="5643563" y="785813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幼圆" pitchFamily="49" charset="-122"/>
                <a:ea typeface="幼圆" pitchFamily="49" charset="-122"/>
              </a:rPr>
              <a:t>员</a:t>
            </a:r>
          </a:p>
        </p:txBody>
      </p:sp>
      <p:sp>
        <p:nvSpPr>
          <p:cNvPr id="19466" name="TextBox 28"/>
          <p:cNvSpPr txBox="1">
            <a:spLocks noChangeArrowheads="1"/>
          </p:cNvSpPr>
          <p:nvPr/>
        </p:nvSpPr>
        <p:spPr bwMode="auto">
          <a:xfrm>
            <a:off x="7143750" y="785813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幼圆" pitchFamily="49" charset="-122"/>
                <a:ea typeface="幼圆" pitchFamily="49" charset="-122"/>
              </a:rPr>
              <a:t>：</a:t>
            </a:r>
          </a:p>
        </p:txBody>
      </p:sp>
      <p:sp>
        <p:nvSpPr>
          <p:cNvPr id="19467" name="TextBox 13"/>
          <p:cNvSpPr txBox="1">
            <a:spLocks noChangeArrowheads="1"/>
          </p:cNvSpPr>
          <p:nvPr/>
        </p:nvSpPr>
        <p:spPr bwMode="auto">
          <a:xfrm>
            <a:off x="642938" y="3000375"/>
            <a:ext cx="1195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1225">
              <a:spcBef>
                <a:spcPct val="2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  <a:sym typeface="Arial" charset="0"/>
              </a:rPr>
              <a:t>邓家鑫</a:t>
            </a:r>
            <a:endParaRPr lang="en-US" altLang="zh-CN" sz="2800">
              <a:latin typeface="黑体" pitchFamily="49" charset="-122"/>
              <a:ea typeface="黑体" pitchFamily="49" charset="-122"/>
              <a:sym typeface="Arial" charset="0"/>
            </a:endParaRPr>
          </a:p>
        </p:txBody>
      </p: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2286000" y="3000375"/>
            <a:ext cx="1195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阮磊湫</a:t>
            </a:r>
            <a:r>
              <a:rPr lang="zh-CN" altLang="en-US" sz="1600"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16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3786188" y="3000375"/>
            <a:ext cx="10715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刘波</a:t>
            </a:r>
            <a:r>
              <a:rPr lang="zh-CN" altLang="en-US" sz="1600"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16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9470" name="TextBox 13"/>
          <p:cNvSpPr txBox="1">
            <a:spLocks noChangeArrowheads="1"/>
          </p:cNvSpPr>
          <p:nvPr/>
        </p:nvSpPr>
        <p:spPr bwMode="auto">
          <a:xfrm>
            <a:off x="5072063" y="3000375"/>
            <a:ext cx="1195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李荣德 </a:t>
            </a:r>
            <a:endParaRPr lang="en-US" altLang="zh-CN" sz="28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71" name="TextBox 13"/>
          <p:cNvSpPr txBox="1">
            <a:spLocks noChangeArrowheads="1"/>
          </p:cNvSpPr>
          <p:nvPr/>
        </p:nvSpPr>
        <p:spPr bwMode="auto">
          <a:xfrm>
            <a:off x="6643688" y="3000375"/>
            <a:ext cx="1195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罗万富</a:t>
            </a:r>
            <a:endParaRPr lang="en-US" altLang="zh-CN" sz="280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7380288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圆角矩形 24"/>
          <p:cNvSpPr/>
          <p:nvPr/>
        </p:nvSpPr>
        <p:spPr>
          <a:xfrm>
            <a:off x="3390900" y="1243013"/>
            <a:ext cx="447675" cy="554037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70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一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>
            <a:grpSpLocks/>
          </p:cNvGrpSpPr>
          <p:nvPr/>
        </p:nvGrpSpPr>
        <p:grpSpPr bwMode="auto">
          <a:xfrm>
            <a:off x="4465638" y="850900"/>
            <a:ext cx="4067175" cy="1335088"/>
            <a:chOff x="6123073" y="1543638"/>
            <a:chExt cx="3744416" cy="511504"/>
          </a:xfrm>
        </p:grpSpPr>
        <p:sp>
          <p:nvSpPr>
            <p:cNvPr id="27" name="圆角矩形 26">
              <a:hlinkClick r:id="rId4" action="ppaction://hlinksldjump"/>
            </p:cNvPr>
            <p:cNvSpPr/>
            <p:nvPr/>
          </p:nvSpPr>
          <p:spPr>
            <a:xfrm>
              <a:off x="6123073" y="154363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latin typeface="方正姚体" pitchFamily="2" charset="-122"/>
                  <a:ea typeface="方正姚体" pitchFamily="2" charset="-122"/>
                  <a:cs typeface="Arial Unicode MS" panose="020B0604020202020204" pitchFamily="34" charset="-122"/>
                  <a:hlinkClick r:id="rId4" action="ppaction://hlinksldjump"/>
                </a:rPr>
                <a:t>习总书记关于“绿水青山就是金山银山”的讲话内容</a:t>
              </a:r>
              <a:endParaRPr lang="zh-CN" altLang="en-US" sz="2800" dirty="0">
                <a:latin typeface="方正姚体" pitchFamily="2" charset="-122"/>
                <a:ea typeface="方正姚体" pitchFamily="2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217" y="1614190"/>
              <a:ext cx="2654122" cy="437302"/>
            </a:xfrm>
            <a:prstGeom prst="rect">
              <a:avLst/>
            </a:prstGeom>
          </p:spPr>
          <p:txBody>
            <a:bodyPr lIns="121960" tIns="60980" rIns="121960" bIns="6098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3359150" y="2932113"/>
            <a:ext cx="447675" cy="554037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二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>
            <a:grpSpLocks/>
          </p:cNvGrpSpPr>
          <p:nvPr/>
        </p:nvGrpSpPr>
        <p:grpSpPr bwMode="auto">
          <a:xfrm>
            <a:off x="4402138" y="2636838"/>
            <a:ext cx="4273550" cy="1335087"/>
            <a:chOff x="6245858" y="2341453"/>
            <a:chExt cx="3744416" cy="618516"/>
          </a:xfrm>
        </p:grpSpPr>
        <p:sp>
          <p:nvSpPr>
            <p:cNvPr id="31" name="圆角矩形 30"/>
            <p:cNvSpPr/>
            <p:nvPr/>
          </p:nvSpPr>
          <p:spPr>
            <a:xfrm>
              <a:off x="6245858" y="2341453"/>
              <a:ext cx="3744416" cy="618516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1513" name="矩形 3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93964" y="2369495"/>
              <a:ext cx="2653076" cy="56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1960" tIns="60980" rIns="121960" bIns="6098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FFFFFF"/>
                  </a:solidFill>
                  <a:latin typeface="方正姚体" pitchFamily="2" charset="-122"/>
                  <a:ea typeface="方正姚体" pitchFamily="2" charset="-122"/>
                  <a:cs typeface="Arial Unicode MS"/>
                  <a:hlinkClick r:id="rId5" action="ppaction://hlinksldjump"/>
                </a:rPr>
                <a:t>我们如何践行绿色环保理念</a:t>
              </a:r>
              <a:endParaRPr lang="zh-CN" altLang="zh-CN" sz="3200">
                <a:solidFill>
                  <a:srgbClr val="FFFFFF"/>
                </a:solidFill>
                <a:latin typeface="方正姚体" pitchFamily="2" charset="-122"/>
                <a:ea typeface="方正姚体" pitchFamily="2" charset="-122"/>
                <a:cs typeface="Arial Unicode MS"/>
              </a:endParaRPr>
            </a:p>
          </p:txBody>
        </p:sp>
      </p:grpSp>
      <p:sp>
        <p:nvSpPr>
          <p:cNvPr id="67" name="下箭头 66"/>
          <p:cNvSpPr/>
          <p:nvPr/>
        </p:nvSpPr>
        <p:spPr>
          <a:xfrm rot="16200000">
            <a:off x="2140744" y="1204119"/>
            <a:ext cx="393700" cy="560388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14313" y="357188"/>
            <a:ext cx="2160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pPr algn="r"/>
            <a:r>
              <a:rPr lang="zh-CN" altLang="en-US" sz="3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en-US" altLang="zh-CN" sz="36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en-US" altLang="zh-CN" sz="2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2400" b="1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7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5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900"/>
                            </p:stCondLst>
                            <p:childTnLst>
                              <p:par>
                                <p:cTn id="4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9" grpId="0" animBg="1"/>
      <p:bldP spid="29" grpId="1" animBg="1"/>
      <p:bldP spid="67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5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>
            <a:off x="8037513" y="1666875"/>
            <a:ext cx="110331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8048625" y="1666875"/>
            <a:ext cx="0" cy="9731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6956425" y="2640013"/>
            <a:ext cx="11033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>
            <a:off x="6967538" y="2640013"/>
            <a:ext cx="0" cy="9715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>
            <a:off x="5889625" y="3611563"/>
            <a:ext cx="0" cy="9731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4779963" y="4584700"/>
            <a:ext cx="1101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6" name="直接连接符 15"/>
          <p:cNvCxnSpPr>
            <a:cxnSpLocks noChangeShapeType="1"/>
          </p:cNvCxnSpPr>
          <p:nvPr/>
        </p:nvCxnSpPr>
        <p:spPr bwMode="auto">
          <a:xfrm>
            <a:off x="4789488" y="4584700"/>
            <a:ext cx="0" cy="650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8191500" y="944563"/>
            <a:ext cx="720725" cy="769937"/>
            <a:chOff x="8051785" y="944862"/>
            <a:chExt cx="826543" cy="883314"/>
          </a:xfrm>
        </p:grpSpPr>
        <p:sp>
          <p:nvSpPr>
            <p:cNvPr id="23590" name="椭圆 10"/>
            <p:cNvSpPr>
              <a:spLocks noChangeArrowheads="1"/>
            </p:cNvSpPr>
            <p:nvPr/>
          </p:nvSpPr>
          <p:spPr bwMode="auto"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91" name="椭圆 11"/>
            <p:cNvSpPr>
              <a:spLocks noChangeArrowheads="1"/>
            </p:cNvSpPr>
            <p:nvPr/>
          </p:nvSpPr>
          <p:spPr bwMode="auto">
            <a:xfrm>
              <a:off x="8139438" y="1034719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92" name="TextBox 12"/>
            <p:cNvSpPr txBox="1">
              <a:spLocks noChangeArrowheads="1"/>
            </p:cNvSpPr>
            <p:nvPr/>
          </p:nvSpPr>
          <p:spPr bwMode="auto">
            <a:xfrm>
              <a:off x="8183451" y="944862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BCE8F2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1</a:t>
              </a:r>
              <a:endParaRPr lang="zh-CN" altLang="en-US" sz="4400" b="1">
                <a:solidFill>
                  <a:srgbClr val="BCE8F2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21" name="组合 18"/>
          <p:cNvGrpSpPr>
            <a:grpSpLocks/>
          </p:cNvGrpSpPr>
          <p:nvPr/>
        </p:nvGrpSpPr>
        <p:grpSpPr bwMode="auto">
          <a:xfrm>
            <a:off x="7148513" y="1903413"/>
            <a:ext cx="719137" cy="769937"/>
            <a:chOff x="6852825" y="2045531"/>
            <a:chExt cx="826543" cy="883314"/>
          </a:xfrm>
        </p:grpSpPr>
        <p:sp>
          <p:nvSpPr>
            <p:cNvPr id="23587" name="椭圆 19"/>
            <p:cNvSpPr>
              <a:spLocks noChangeArrowheads="1"/>
            </p:cNvSpPr>
            <p:nvPr/>
          </p:nvSpPr>
          <p:spPr bwMode="auto"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88" name="椭圆 20"/>
            <p:cNvSpPr>
              <a:spLocks noChangeArrowheads="1"/>
            </p:cNvSpPr>
            <p:nvPr/>
          </p:nvSpPr>
          <p:spPr bwMode="auto">
            <a:xfrm>
              <a:off x="6940478" y="2151293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89" name="TextBox 21"/>
            <p:cNvSpPr txBox="1">
              <a:spLocks noChangeArrowheads="1"/>
            </p:cNvSpPr>
            <p:nvPr/>
          </p:nvSpPr>
          <p:spPr bwMode="auto">
            <a:xfrm>
              <a:off x="6984492" y="2045531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BCE8F2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2</a:t>
              </a:r>
              <a:endParaRPr lang="zh-CN" altLang="en-US" sz="4400" b="1">
                <a:solidFill>
                  <a:srgbClr val="BCE8F2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25" name="组合 27"/>
          <p:cNvGrpSpPr>
            <a:grpSpLocks/>
          </p:cNvGrpSpPr>
          <p:nvPr/>
        </p:nvGrpSpPr>
        <p:grpSpPr bwMode="auto">
          <a:xfrm>
            <a:off x="6062663" y="2854325"/>
            <a:ext cx="720725" cy="769938"/>
            <a:chOff x="5607753" y="3137044"/>
            <a:chExt cx="826543" cy="883314"/>
          </a:xfrm>
        </p:grpSpPr>
        <p:sp>
          <p:nvSpPr>
            <p:cNvPr id="23584" name="椭圆 28"/>
            <p:cNvSpPr>
              <a:spLocks noChangeArrowheads="1"/>
            </p:cNvSpPr>
            <p:nvPr/>
          </p:nvSpPr>
          <p:spPr bwMode="auto"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85" name="椭圆 29"/>
            <p:cNvSpPr>
              <a:spLocks noChangeArrowheads="1"/>
            </p:cNvSpPr>
            <p:nvPr/>
          </p:nvSpPr>
          <p:spPr bwMode="auto">
            <a:xfrm>
              <a:off x="5695406" y="3258417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86" name="TextBox 30"/>
            <p:cNvSpPr txBox="1">
              <a:spLocks noChangeArrowheads="1"/>
            </p:cNvSpPr>
            <p:nvPr/>
          </p:nvSpPr>
          <p:spPr bwMode="auto">
            <a:xfrm>
              <a:off x="5739420" y="3137044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BCE8F2"/>
                  </a:solidFill>
                  <a:latin typeface="微软雅黑" pitchFamily="34" charset="-122"/>
                  <a:ea typeface="微软雅黑" pitchFamily="34" charset="-122"/>
                  <a:cs typeface="Arial" charset="0"/>
                </a:rPr>
                <a:t>3</a:t>
              </a:r>
              <a:endParaRPr lang="zh-CN" altLang="en-US" sz="4400" b="1">
                <a:solidFill>
                  <a:srgbClr val="BCE8F2"/>
                </a:solidFill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  <p:grpSp>
        <p:nvGrpSpPr>
          <p:cNvPr id="29" name="组合 36"/>
          <p:cNvGrpSpPr>
            <a:grpSpLocks/>
          </p:cNvGrpSpPr>
          <p:nvPr/>
        </p:nvGrpSpPr>
        <p:grpSpPr bwMode="auto">
          <a:xfrm>
            <a:off x="5072063" y="3857625"/>
            <a:ext cx="720725" cy="769938"/>
            <a:chOff x="4470099" y="4288790"/>
            <a:chExt cx="826543" cy="883317"/>
          </a:xfrm>
        </p:grpSpPr>
        <p:sp>
          <p:nvSpPr>
            <p:cNvPr id="23581" name="椭圆 37"/>
            <p:cNvSpPr>
              <a:spLocks noChangeArrowheads="1"/>
            </p:cNvSpPr>
            <p:nvPr/>
          </p:nvSpPr>
          <p:spPr bwMode="auto">
            <a:xfrm>
              <a:off x="4470099" y="4288790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Calibri" pitchFamily="34" charset="0"/>
                <a:ea typeface="微软雅黑" pitchFamily="34" charset="-122"/>
              </a:endParaRPr>
            </a:p>
          </p:txBody>
        </p:sp>
        <p:sp>
          <p:nvSpPr>
            <p:cNvPr id="23582" name="椭圆 38"/>
            <p:cNvSpPr>
              <a:spLocks noChangeArrowheads="1"/>
            </p:cNvSpPr>
            <p:nvPr/>
          </p:nvSpPr>
          <p:spPr bwMode="auto">
            <a:xfrm>
              <a:off x="4552026" y="4370747"/>
              <a:ext cx="651238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23583" name="TextBox 39"/>
            <p:cNvSpPr txBox="1">
              <a:spLocks noChangeArrowheads="1"/>
            </p:cNvSpPr>
            <p:nvPr/>
          </p:nvSpPr>
          <p:spPr bwMode="auto">
            <a:xfrm>
              <a:off x="4552026" y="4288793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BCE8F2"/>
                  </a:solidFill>
                  <a:latin typeface="微软雅黑" pitchFamily="34" charset="-122"/>
                  <a:ea typeface="Arial Unicode MS"/>
                  <a:cs typeface="Arial" charset="0"/>
                </a:rPr>
                <a:t>4</a:t>
              </a:r>
              <a:endParaRPr lang="zh-CN" altLang="en-US" sz="4400" b="1">
                <a:solidFill>
                  <a:srgbClr val="BCE8F2"/>
                </a:solidFill>
                <a:latin typeface="微软雅黑" pitchFamily="34" charset="-122"/>
                <a:ea typeface="Arial Unicode MS"/>
                <a:cs typeface="Arial" charset="0"/>
              </a:endParaRPr>
            </a:p>
          </p:txBody>
        </p:sp>
      </p:grp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>
            <a:off x="5880100" y="3611563"/>
            <a:ext cx="1101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grpSp>
        <p:nvGrpSpPr>
          <p:cNvPr id="34" name="组合 13"/>
          <p:cNvGrpSpPr>
            <a:grpSpLocks/>
          </p:cNvGrpSpPr>
          <p:nvPr/>
        </p:nvGrpSpPr>
        <p:grpSpPr bwMode="auto">
          <a:xfrm>
            <a:off x="587375" y="1000125"/>
            <a:ext cx="7369175" cy="523875"/>
            <a:chOff x="-205233" y="1112580"/>
            <a:chExt cx="7986339" cy="600268"/>
          </a:xfrm>
        </p:grpSpPr>
        <p:cxnSp>
          <p:nvCxnSpPr>
            <p:cNvPr id="35" name="直接箭头连接符 34"/>
            <p:cNvCxnSpPr/>
            <p:nvPr/>
          </p:nvCxnSpPr>
          <p:spPr>
            <a:xfrm>
              <a:off x="-81360" y="1621898"/>
              <a:ext cx="786246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 bwMode="auto">
            <a:xfrm>
              <a:off x="-205233" y="1112580"/>
              <a:ext cx="6747613" cy="600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隶书" pitchFamily="2" charset="-122"/>
                  <a:ea typeface="华文隶书" pitchFamily="2" charset="-122"/>
                  <a:hlinkClick r:id="rId4" action="ppaction://hlinksldjump"/>
                </a:rPr>
                <a:t>像对待生命一样对待生态环境</a:t>
              </a:r>
              <a:endPara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隶书" pitchFamily="2" charset="-122"/>
                <a:ea typeface="华文隶书" pitchFamily="2" charset="-122"/>
              </a:endParaRPr>
            </a:p>
          </p:txBody>
        </p:sp>
      </p:grpSp>
      <p:grpSp>
        <p:nvGrpSpPr>
          <p:cNvPr id="37" name="组合 22"/>
          <p:cNvGrpSpPr>
            <a:grpSpLocks/>
          </p:cNvGrpSpPr>
          <p:nvPr/>
        </p:nvGrpSpPr>
        <p:grpSpPr bwMode="auto">
          <a:xfrm>
            <a:off x="587375" y="2000250"/>
            <a:ext cx="6216650" cy="523875"/>
            <a:chOff x="-204925" y="2225759"/>
            <a:chExt cx="6746060" cy="600265"/>
          </a:xfrm>
        </p:grpSpPr>
        <p:cxnSp>
          <p:nvCxnSpPr>
            <p:cNvPr id="38" name="直接箭头连接符 37"/>
            <p:cNvCxnSpPr/>
            <p:nvPr/>
          </p:nvCxnSpPr>
          <p:spPr>
            <a:xfrm>
              <a:off x="-80891" y="2718704"/>
              <a:ext cx="6622026" cy="27284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 bwMode="auto">
            <a:xfrm>
              <a:off x="-204925" y="2225759"/>
              <a:ext cx="6084546" cy="6002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隶书" pitchFamily="2" charset="-122"/>
                  <a:ea typeface="华文隶书" pitchFamily="2" charset="-122"/>
                  <a:hlinkClick r:id="rId5" action="ppaction://hlinksldjump"/>
                </a:rPr>
                <a:t>保护生态环境就是保护生产力</a:t>
              </a:r>
              <a:endPara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隶书" pitchFamily="2" charset="-122"/>
                <a:ea typeface="华文隶书" pitchFamily="2" charset="-122"/>
              </a:endParaRPr>
            </a:p>
          </p:txBody>
        </p:sp>
      </p:grpSp>
      <p:grpSp>
        <p:nvGrpSpPr>
          <p:cNvPr id="40" name="组合 31"/>
          <p:cNvGrpSpPr>
            <a:grpSpLocks/>
          </p:cNvGrpSpPr>
          <p:nvPr/>
        </p:nvGrpSpPr>
        <p:grpSpPr bwMode="auto">
          <a:xfrm>
            <a:off x="468313" y="3019425"/>
            <a:ext cx="5327650" cy="954088"/>
            <a:chOff x="-205511" y="3326954"/>
            <a:chExt cx="5506674" cy="1092153"/>
          </a:xfrm>
        </p:grpSpPr>
        <p:cxnSp>
          <p:nvCxnSpPr>
            <p:cNvPr id="41" name="直接箭头连接符 40"/>
            <p:cNvCxnSpPr/>
            <p:nvPr/>
          </p:nvCxnSpPr>
          <p:spPr>
            <a:xfrm>
              <a:off x="-80807" y="3817605"/>
              <a:ext cx="5381970" cy="41797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 bwMode="auto">
            <a:xfrm>
              <a:off x="-205511" y="3326954"/>
              <a:ext cx="4845413" cy="10921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隶书" pitchFamily="2" charset="-122"/>
                  <a:ea typeface="华文隶书" pitchFamily="2" charset="-122"/>
                  <a:hlinkClick r:id="rId6" action="ppaction://hlinksldjump"/>
                </a:rPr>
                <a:t>以系统工程思路抓生态建设</a:t>
              </a:r>
              <a:endPara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隶书" pitchFamily="2" charset="-122"/>
                <a:ea typeface="华文隶书" pitchFamily="2" charset="-122"/>
              </a:endParaRPr>
            </a:p>
          </p:txBody>
        </p:sp>
      </p:grpSp>
      <p:grpSp>
        <p:nvGrpSpPr>
          <p:cNvPr id="43" name="组合 40"/>
          <p:cNvGrpSpPr>
            <a:grpSpLocks/>
          </p:cNvGrpSpPr>
          <p:nvPr/>
        </p:nvGrpSpPr>
        <p:grpSpPr bwMode="auto">
          <a:xfrm>
            <a:off x="468313" y="3929063"/>
            <a:ext cx="4578350" cy="954087"/>
            <a:chOff x="-267451" y="4077227"/>
            <a:chExt cx="4164610" cy="2073772"/>
          </a:xfrm>
        </p:grpSpPr>
        <p:cxnSp>
          <p:nvCxnSpPr>
            <p:cNvPr id="44" name="直接箭头连接符 43"/>
            <p:cNvCxnSpPr/>
            <p:nvPr/>
          </p:nvCxnSpPr>
          <p:spPr>
            <a:xfrm>
              <a:off x="-267451" y="4988169"/>
              <a:ext cx="4164610" cy="0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 bwMode="auto">
            <a:xfrm>
              <a:off x="-267451" y="4077227"/>
              <a:ext cx="3880134" cy="20737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隶书" pitchFamily="2" charset="-122"/>
                  <a:ea typeface="华文隶书" pitchFamily="2" charset="-122"/>
                  <a:hlinkClick r:id="rId7" action="ppaction://hlinksldjump"/>
                </a:rPr>
                <a:t>实行最严格的生态环境保护制度</a:t>
              </a:r>
              <a:endPara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隶书" pitchFamily="2" charset="-122"/>
                <a:ea typeface="华文隶书" pitchFamily="2" charset="-122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7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7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7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7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7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7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17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47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7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47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97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47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3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23" name="椭圆 64"/>
          <p:cNvSpPr>
            <a:spLocks noChangeArrowheads="1"/>
          </p:cNvSpPr>
          <p:nvPr/>
        </p:nvSpPr>
        <p:spPr bwMode="auto">
          <a:xfrm>
            <a:off x="71438" y="71438"/>
            <a:ext cx="1244600" cy="1243012"/>
          </a:xfrm>
          <a:prstGeom prst="ellipse">
            <a:avLst/>
          </a:prstGeom>
          <a:solidFill>
            <a:schemeClr val="tx2"/>
          </a:solidFill>
          <a:ln w="190500" cap="sq" cmpd="sng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lIns="68567" tIns="34284" rIns="68567" bIns="3428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（一）</a:t>
            </a:r>
            <a:endParaRPr lang="zh-CN" altLang="zh-CN" sz="21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25" y="0"/>
            <a:ext cx="5143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像对待生命一样对待生态环境</a:t>
            </a:r>
            <a:endParaRPr lang="zh-CN" altLang="en-US" sz="2400">
              <a:latin typeface="+mn-lt"/>
              <a:ea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28750" y="500063"/>
            <a:ext cx="6215063" cy="71437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0" y="3571875"/>
            <a:ext cx="6215063" cy="71438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1357313" y="571500"/>
            <a:ext cx="75009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00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000">
                <a:latin typeface="楷体" pitchFamily="49" charset="-122"/>
                <a:ea typeface="楷体" pitchFamily="49" charset="-122"/>
              </a:rPr>
              <a:t>、人</a:t>
            </a:r>
            <a:r>
              <a:rPr lang="en-US" altLang="zh-CN" sz="200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000">
                <a:latin typeface="楷体" pitchFamily="49" charset="-122"/>
                <a:ea typeface="楷体" pitchFamily="49" charset="-122"/>
              </a:rPr>
              <a:t>与自然的关系是人类社会最基本的关系。自然界是人类社会产生、存在和发展的基本和前提，人类则可以通过社会实践活动有目的地利用自然、改造自然。但人类归根到底是自然的一部分，在开发自然、利用自然中，人类不能凌驾于自然之上，人类的行为方式必须符合自然规律。人与自然是相互依存、相互联系的整体，对自然界不能只讲索取不讲投入、只讲利用不讲建设。保护自然环境就是保护人类，建设生态文明就是造福人类。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0" y="3714750"/>
            <a:ext cx="7358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000">
                <a:latin typeface="楷体" pitchFamily="49" charset="-122"/>
                <a:ea typeface="楷体" pitchFamily="49" charset="-122"/>
              </a:rPr>
              <a:t>、我们党一贯高度重视生态文明建设。上世纪</a:t>
            </a:r>
            <a:r>
              <a:rPr lang="en-US" altLang="zh-CN" sz="2000">
                <a:latin typeface="楷体" pitchFamily="49" charset="-122"/>
                <a:ea typeface="楷体" pitchFamily="49" charset="-122"/>
              </a:rPr>
              <a:t>80</a:t>
            </a:r>
            <a:r>
              <a:rPr lang="zh-CN" altLang="en-US" sz="2000">
                <a:latin typeface="楷体" pitchFamily="49" charset="-122"/>
                <a:ea typeface="楷体" pitchFamily="49" charset="-122"/>
              </a:rPr>
              <a:t>年代初，我们就把保护环境作为基本国策。进入新世纪，又把节约资源作为基本国策。老百姓过去“盼温饱”，现在“盼环保”；过去“求生存”，现在“求生态”。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3" grpId="0" animBg="1"/>
      <p:bldP spid="23" grpId="1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651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gray">
          <a:xfrm>
            <a:off x="1214438" y="142875"/>
            <a:ext cx="6769100" cy="1622425"/>
          </a:xfrm>
          <a:custGeom>
            <a:avLst/>
            <a:gdLst>
              <a:gd name="T0" fmla="*/ 0 w 4371"/>
              <a:gd name="T1" fmla="*/ 2147483647 h 1066"/>
              <a:gd name="T2" fmla="*/ 2147483647 w 4371"/>
              <a:gd name="T3" fmla="*/ 2147483647 h 1066"/>
              <a:gd name="T4" fmla="*/ 2147483647 w 4371"/>
              <a:gd name="T5" fmla="*/ 2147483647 h 1066"/>
              <a:gd name="T6" fmla="*/ 2147483647 w 4371"/>
              <a:gd name="T7" fmla="*/ 2147483647 h 1066"/>
              <a:gd name="T8" fmla="*/ 2147483647 w 4371"/>
              <a:gd name="T9" fmla="*/ 2147483647 h 1066"/>
              <a:gd name="T10" fmla="*/ 2147483647 w 4371"/>
              <a:gd name="T11" fmla="*/ 2147483647 h 1066"/>
              <a:gd name="T12" fmla="*/ 2147483647 w 4371"/>
              <a:gd name="T13" fmla="*/ 0 h 1066"/>
              <a:gd name="T14" fmla="*/ 2147483647 w 4371"/>
              <a:gd name="T15" fmla="*/ 2147483647 h 1066"/>
              <a:gd name="T16" fmla="*/ 2147483647 w 4371"/>
              <a:gd name="T17" fmla="*/ 2147483647 h 1066"/>
              <a:gd name="T18" fmla="*/ 2147483647 w 4371"/>
              <a:gd name="T19" fmla="*/ 2147483647 h 1066"/>
              <a:gd name="T20" fmla="*/ 2147483647 w 4371"/>
              <a:gd name="T21" fmla="*/ 2147483647 h 1066"/>
              <a:gd name="T22" fmla="*/ 2147483647 w 4371"/>
              <a:gd name="T23" fmla="*/ 2147483647 h 1066"/>
              <a:gd name="T24" fmla="*/ 2147483647 w 4371"/>
              <a:gd name="T25" fmla="*/ 2147483647 h 1066"/>
              <a:gd name="T26" fmla="*/ 2147483647 w 4371"/>
              <a:gd name="T27" fmla="*/ 2147483647 h 1066"/>
              <a:gd name="T28" fmla="*/ 2147483647 w 4371"/>
              <a:gd name="T29" fmla="*/ 2147483647 h 1066"/>
              <a:gd name="T30" fmla="*/ 0 w 4371"/>
              <a:gd name="T31" fmla="*/ 2147483647 h 10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71"/>
              <a:gd name="T49" fmla="*/ 0 h 1066"/>
              <a:gd name="T50" fmla="*/ 4371 w 4371"/>
              <a:gd name="T51" fmla="*/ 1066 h 10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71" h="1066">
                <a:moveTo>
                  <a:pt x="0" y="845"/>
                </a:moveTo>
                <a:lnTo>
                  <a:pt x="1523" y="313"/>
                </a:lnTo>
                <a:lnTo>
                  <a:pt x="1610" y="617"/>
                </a:lnTo>
                <a:lnTo>
                  <a:pt x="2720" y="243"/>
                </a:lnTo>
                <a:lnTo>
                  <a:pt x="2784" y="538"/>
                </a:lnTo>
                <a:lnTo>
                  <a:pt x="3882" y="266"/>
                </a:lnTo>
                <a:lnTo>
                  <a:pt x="3795" y="0"/>
                </a:lnTo>
                <a:lnTo>
                  <a:pt x="4371" y="269"/>
                </a:lnTo>
                <a:lnTo>
                  <a:pt x="3961" y="832"/>
                </a:lnTo>
                <a:lnTo>
                  <a:pt x="3912" y="542"/>
                </a:lnTo>
                <a:lnTo>
                  <a:pt x="2594" y="921"/>
                </a:lnTo>
                <a:lnTo>
                  <a:pt x="2509" y="620"/>
                </a:lnTo>
                <a:lnTo>
                  <a:pt x="1344" y="968"/>
                </a:lnTo>
                <a:lnTo>
                  <a:pt x="1280" y="666"/>
                </a:lnTo>
                <a:lnTo>
                  <a:pt x="67" y="1066"/>
                </a:lnTo>
                <a:lnTo>
                  <a:pt x="0" y="845"/>
                </a:lnTo>
                <a:close/>
              </a:path>
            </a:pathLst>
          </a:custGeom>
          <a:solidFill>
            <a:schemeClr val="tx2"/>
          </a:solidFill>
          <a:ln>
            <a:noFill/>
            <a:headEnd/>
            <a:tailEnd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14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（二）保护生态环境就是保护生产力</a:t>
            </a:r>
            <a:endParaRPr lang="en-US" altLang="zh-CN" sz="2400">
              <a:latin typeface="+mn-ea"/>
              <a:ea typeface="+mn-ea"/>
            </a:endParaRPr>
          </a:p>
        </p:txBody>
      </p: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0" y="2071688"/>
            <a:ext cx="4071938" cy="2960687"/>
            <a:chOff x="1403648" y="2139702"/>
            <a:chExt cx="1834452" cy="1927447"/>
          </a:xfrm>
        </p:grpSpPr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1403648" y="2585133"/>
              <a:ext cx="1747914" cy="148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>
                  <a:latin typeface="华文中宋" pitchFamily="2" charset="-122"/>
                  <a:ea typeface="华文中宋" pitchFamily="2" charset="-122"/>
                </a:rPr>
                <a:t> 1</a:t>
              </a:r>
              <a:r>
                <a:rPr lang="zh-CN" altLang="en-US" sz="2000">
                  <a:latin typeface="华文中宋" pitchFamily="2" charset="-122"/>
                  <a:ea typeface="华文中宋" pitchFamily="2" charset="-122"/>
                </a:rPr>
                <a:t>、习近平总书记指出：“生态文明建设事关中华民族永续发展和‘两个一百年’奋斗目标的实践，保护生态环境就是保护生产力，改善生态环境就是发展生产力”。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" name="文本框 76"/>
            <p:cNvSpPr>
              <a:spLocks noChangeArrowheads="1"/>
            </p:cNvSpPr>
            <p:nvPr/>
          </p:nvSpPr>
          <p:spPr bwMode="auto">
            <a:xfrm>
              <a:off x="2336966" y="2139702"/>
              <a:ext cx="901134" cy="623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68580" tIns="34290" rIns="68580" bIns="3429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chemeClr val="tx2"/>
                  </a:solidFill>
                  <a:latin typeface="+mn-ea"/>
                  <a:ea typeface="+mn-ea"/>
                </a:rPr>
                <a:t>01</a:t>
              </a:r>
              <a:endParaRPr lang="zh-CN" altLang="en-US" sz="3600" b="1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4286250" y="1714500"/>
            <a:ext cx="3500438" cy="2767013"/>
            <a:chOff x="5357818" y="2139702"/>
            <a:chExt cx="2786082" cy="2075045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5357818" y="2759954"/>
              <a:ext cx="2786082" cy="145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dirty="0">
                  <a:latin typeface="华文中宋" pitchFamily="2" charset="-122"/>
                  <a:ea typeface="华文中宋" pitchFamily="2" charset="-122"/>
                </a:rPr>
                <a:t> </a:t>
              </a:r>
              <a:r>
                <a:rPr lang="en-US" altLang="zh-CN" sz="2000" dirty="0">
                  <a:latin typeface="华文中宋" pitchFamily="2" charset="-122"/>
                  <a:ea typeface="华文中宋" pitchFamily="2" charset="-122"/>
                </a:rPr>
                <a:t>2</a:t>
              </a:r>
              <a:r>
                <a:rPr lang="zh-CN" altLang="en-US" sz="2000" dirty="0">
                  <a:latin typeface="华文中宋" pitchFamily="2" charset="-122"/>
                  <a:ea typeface="华文中宋" pitchFamily="2" charset="-122"/>
                </a:rPr>
                <a:t>、中国是一个发展中的大国，建设现代化国家，走欧美“先污染后治理”的老路行不通，而应探索走出一条环境保护新路。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" name="文本框 76"/>
            <p:cNvSpPr>
              <a:spLocks noChangeArrowheads="1"/>
            </p:cNvSpPr>
            <p:nvPr/>
          </p:nvSpPr>
          <p:spPr bwMode="auto">
            <a:xfrm>
              <a:off x="6588495" y="2139702"/>
              <a:ext cx="889524" cy="46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68580" tIns="34290" rIns="68580" bIns="3429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>
                  <a:solidFill>
                    <a:schemeClr val="tx2"/>
                  </a:solidFill>
                  <a:latin typeface="+mn-ea"/>
                  <a:ea typeface="+mn-ea"/>
                </a:rPr>
                <a:t>02</a:t>
              </a:r>
              <a:endParaRPr lang="zh-CN" altLang="en-US" sz="3600" b="1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2" name="Line 6"/>
          <p:cNvSpPr>
            <a:spLocks noChangeShapeType="1"/>
          </p:cNvSpPr>
          <p:nvPr/>
        </p:nvSpPr>
        <p:spPr bwMode="gray">
          <a:xfrm>
            <a:off x="4071938" y="2071688"/>
            <a:ext cx="46037" cy="3071812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7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7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699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6" name="右箭头 15"/>
          <p:cNvSpPr>
            <a:spLocks noChangeArrowheads="1"/>
          </p:cNvSpPr>
          <p:nvPr/>
        </p:nvSpPr>
        <p:spPr bwMode="auto">
          <a:xfrm>
            <a:off x="1958975" y="1287463"/>
            <a:ext cx="3557588" cy="393700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96171" tIns="48084" rIns="96171" bIns="48084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椭圆 16"/>
          <p:cNvSpPr>
            <a:spLocks noChangeArrowheads="1"/>
          </p:cNvSpPr>
          <p:nvPr/>
        </p:nvSpPr>
        <p:spPr bwMode="auto">
          <a:xfrm>
            <a:off x="214313" y="795338"/>
            <a:ext cx="1874837" cy="190341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6171" tIns="48084" rIns="96171" bIns="48084" anchor="ctr"/>
          <a:lstStyle/>
          <a:p>
            <a:pPr algn="ctr"/>
            <a:r>
              <a:rPr lang="en-US" altLang="zh-CN" sz="3600" b="1">
                <a:latin typeface="微软雅黑" pitchFamily="34" charset="-122"/>
                <a:ea typeface="黑体" pitchFamily="49" charset="-122"/>
                <a:cs typeface="Arial Unicode MS"/>
              </a:rPr>
              <a:t>01</a:t>
            </a:r>
            <a:endParaRPr lang="zh-CN" altLang="en-US" sz="3600" b="1">
              <a:latin typeface="微软雅黑" pitchFamily="34" charset="-122"/>
              <a:ea typeface="黑体" pitchFamily="49" charset="-122"/>
              <a:cs typeface="Arial Unicode MS"/>
            </a:endParaRPr>
          </a:p>
        </p:txBody>
      </p:sp>
      <p:sp>
        <p:nvSpPr>
          <p:cNvPr id="18" name="椭圆 17"/>
          <p:cNvSpPr>
            <a:spLocks noChangeArrowheads="1"/>
          </p:cNvSpPr>
          <p:nvPr/>
        </p:nvSpPr>
        <p:spPr bwMode="auto">
          <a:xfrm>
            <a:off x="5580063" y="795338"/>
            <a:ext cx="1878012" cy="190341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6171" tIns="48084" rIns="96171" bIns="48084" anchor="ctr"/>
          <a:lstStyle/>
          <a:p>
            <a:pPr algn="ctr"/>
            <a:r>
              <a:rPr lang="en-US" altLang="zh-CN" sz="3600" b="1">
                <a:latin typeface="微软雅黑" pitchFamily="34" charset="-122"/>
                <a:ea typeface="Arial Unicode MS"/>
                <a:cs typeface="Arial Unicode MS"/>
              </a:rPr>
              <a:t>02</a:t>
            </a:r>
            <a:endParaRPr lang="zh-CN" altLang="en-US" sz="3600" b="1">
              <a:latin typeface="微软雅黑" pitchFamily="34" charset="-122"/>
              <a:ea typeface="Arial Unicode MS"/>
              <a:cs typeface="Arial Unicode MS"/>
            </a:endParaRPr>
          </a:p>
        </p:txBody>
      </p:sp>
      <p:sp>
        <p:nvSpPr>
          <p:cNvPr id="19" name="下箭头 18"/>
          <p:cNvSpPr>
            <a:spLocks noChangeArrowheads="1"/>
          </p:cNvSpPr>
          <p:nvPr/>
        </p:nvSpPr>
        <p:spPr bwMode="auto">
          <a:xfrm>
            <a:off x="3214688" y="642938"/>
            <a:ext cx="842962" cy="5905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96171" tIns="48084" rIns="96171" bIns="48084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2714625"/>
            <a:ext cx="207168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71" tIns="48084" rIns="96171" bIns="4808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>
                <a:latin typeface="幼圆" pitchFamily="49" charset="-122"/>
                <a:ea typeface="幼圆" pitchFamily="49" charset="-122"/>
              </a:rPr>
              <a:t> </a:t>
            </a:r>
            <a:r>
              <a:rPr lang="en-US" altLang="zh-CN">
                <a:latin typeface="幼圆" pitchFamily="49" charset="-122"/>
                <a:ea typeface="幼圆" pitchFamily="49" charset="-122"/>
              </a:rPr>
              <a:t>1</a:t>
            </a:r>
            <a:r>
              <a:rPr lang="zh-CN" altLang="en-US">
                <a:latin typeface="幼圆" pitchFamily="49" charset="-122"/>
                <a:ea typeface="幼圆" pitchFamily="49" charset="-122"/>
              </a:rPr>
              <a:t>、全面促进资源节约。对生态环境的破坏，主要来自对资源的过度开发、粗放利用。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0" y="2714625"/>
            <a:ext cx="32146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71" tIns="48084" rIns="96171" bIns="4808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幼圆" pitchFamily="49" charset="-122"/>
                <a:ea typeface="幼圆" pitchFamily="49" charset="-122"/>
              </a:rPr>
              <a:t> 2</a:t>
            </a:r>
            <a:r>
              <a:rPr lang="zh-CN" altLang="en-US">
                <a:latin typeface="幼圆" pitchFamily="49" charset="-122"/>
                <a:ea typeface="幼圆" pitchFamily="49" charset="-122"/>
              </a:rPr>
              <a:t>、加大生态环境保护力度。要以提高环境质量为核心，以解决损害群众健康的突出环境问题为重点，坚持预防为主、综合治理，强化大气、水、土壤等污染防治。</a:t>
            </a:r>
          </a:p>
        </p:txBody>
      </p:sp>
      <p:sp>
        <p:nvSpPr>
          <p:cNvPr id="22" name="TextBox 19"/>
          <p:cNvSpPr txBox="1">
            <a:spLocks noChangeArrowheads="1"/>
          </p:cNvSpPr>
          <p:nvPr/>
        </p:nvSpPr>
        <p:spPr bwMode="auto">
          <a:xfrm>
            <a:off x="1428750" y="71438"/>
            <a:ext cx="5072063" cy="466725"/>
          </a:xfrm>
          <a:prstGeom prst="rect">
            <a:avLst/>
          </a:prstGeom>
          <a:noFill/>
          <a:ln>
            <a:noFill/>
          </a:ln>
          <a:extLst/>
        </p:spPr>
        <p:txBody>
          <a:bodyPr lIns="96171" tIns="48084" rIns="96171" bIns="480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mtClean="0">
                <a:latin typeface="+mn-ea"/>
                <a:ea typeface="+mn-ea"/>
              </a:rPr>
              <a:t>（三）以系统工程思路抓生态建设</a:t>
            </a:r>
            <a:endParaRPr lang="en-US" altLang="zh-CN" sz="2400" smtClean="0">
              <a:latin typeface="+mn-ea"/>
              <a:ea typeface="+mn-ea"/>
            </a:endParaRPr>
          </a:p>
        </p:txBody>
      </p:sp>
      <p:sp>
        <p:nvSpPr>
          <p:cNvPr id="23" name="右箭头 22"/>
          <p:cNvSpPr>
            <a:spLocks noChangeArrowheads="1"/>
          </p:cNvSpPr>
          <p:nvPr/>
        </p:nvSpPr>
        <p:spPr bwMode="auto">
          <a:xfrm flipH="1">
            <a:off x="2089150" y="1879600"/>
            <a:ext cx="3686175" cy="392113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96171" tIns="48084" rIns="96171" bIns="48084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4" name="图片 23" descr="t01da76e564a7c157a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2500313"/>
            <a:ext cx="25003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7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7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7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7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12"/>
          <p:cNvSpPr txBox="1">
            <a:spLocks noChangeArrowheads="1"/>
          </p:cNvSpPr>
          <p:nvPr/>
        </p:nvSpPr>
        <p:spPr bwMode="auto">
          <a:xfrm>
            <a:off x="1571625" y="71755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1" tIns="45679" rIns="91361" bIns="45679">
            <a:spAutoFit/>
          </a:bodyPr>
          <a:lstStyle/>
          <a:p>
            <a:endParaRPr lang="zh-CN" altLang="en-US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747" name="矩形 9"/>
          <p:cNvSpPr>
            <a:spLocks noChangeArrowheads="1"/>
          </p:cNvSpPr>
          <p:nvPr/>
        </p:nvSpPr>
        <p:spPr bwMode="auto">
          <a:xfrm>
            <a:off x="3643313" y="10715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25" y="785813"/>
            <a:ext cx="7143750" cy="788987"/>
          </a:xfrm>
          <a:prstGeom prst="rect">
            <a:avLst/>
          </a:prstGeom>
          <a:noFill/>
        </p:spPr>
        <p:txBody>
          <a:bodyPr lIns="68567" tIns="34284" rIns="68567" bIns="34284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latin typeface="+mn-ea"/>
              <a:ea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ea"/>
              <a:ea typeface="+mn-ea"/>
            </a:endParaRPr>
          </a:p>
        </p:txBody>
      </p: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214313" y="1214438"/>
            <a:ext cx="3273425" cy="3929062"/>
            <a:chOff x="550289" y="2196470"/>
            <a:chExt cx="2718367" cy="4163329"/>
          </a:xfrm>
        </p:grpSpPr>
        <p:sp>
          <p:nvSpPr>
            <p:cNvPr id="7" name="Freeform 50"/>
            <p:cNvSpPr/>
            <p:nvPr/>
          </p:nvSpPr>
          <p:spPr>
            <a:xfrm>
              <a:off x="1084206" y="2196470"/>
              <a:ext cx="2073711" cy="1577860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46" lvl="1" indent="-171446" defTabSz="80008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32"/>
            <p:cNvSpPr>
              <a:spLocks noChangeAspect="1"/>
            </p:cNvSpPr>
            <p:nvPr/>
          </p:nvSpPr>
          <p:spPr>
            <a:xfrm>
              <a:off x="550289" y="2524489"/>
              <a:ext cx="1026968" cy="958827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33"/>
            <p:cNvSpPr>
              <a:spLocks noChangeAspect="1"/>
            </p:cNvSpPr>
            <p:nvPr/>
          </p:nvSpPr>
          <p:spPr>
            <a:xfrm>
              <a:off x="668937" y="2643923"/>
              <a:ext cx="789671" cy="792294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31759" name="TextBox 13"/>
            <p:cNvSpPr txBox="1">
              <a:spLocks noChangeArrowheads="1"/>
            </p:cNvSpPr>
            <p:nvPr/>
          </p:nvSpPr>
          <p:spPr bwMode="auto">
            <a:xfrm>
              <a:off x="550289" y="4513520"/>
              <a:ext cx="2718367" cy="1846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1225">
                <a:spcBef>
                  <a:spcPct val="20000"/>
                </a:spcBef>
              </a:pPr>
              <a:r>
                <a:rPr lang="zh-CN" altLang="en-US">
                  <a:latin typeface="华文琥珀" pitchFamily="2" charset="-122"/>
                  <a:ea typeface="华文琥珀" pitchFamily="2" charset="-122"/>
                </a:rPr>
                <a:t>     建设生态文明，是一场涉及生产方式、生活方式、思维方式和价值观念的革命性变革。</a:t>
              </a:r>
              <a:endParaRPr lang="en-US" altLang="zh-CN">
                <a:latin typeface="华文琥珀" pitchFamily="2" charset="-122"/>
                <a:ea typeface="华文琥珀" pitchFamily="2" charset="-122"/>
                <a:sym typeface="Arial" charset="0"/>
              </a:endParaRPr>
            </a:p>
          </p:txBody>
        </p: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4214813" y="642938"/>
            <a:ext cx="3340100" cy="1500187"/>
            <a:chOff x="3383713" y="2212635"/>
            <a:chExt cx="2568391" cy="1656324"/>
          </a:xfrm>
        </p:grpSpPr>
        <p:sp>
          <p:nvSpPr>
            <p:cNvPr id="17" name="Freeform 50"/>
            <p:cNvSpPr/>
            <p:nvPr/>
          </p:nvSpPr>
          <p:spPr>
            <a:xfrm>
              <a:off x="3878103" y="2212635"/>
              <a:ext cx="2074001" cy="1656324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46" lvl="1" indent="-171446" defTabSz="80008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32"/>
            <p:cNvSpPr>
              <a:spLocks noChangeAspect="1"/>
            </p:cNvSpPr>
            <p:nvPr/>
          </p:nvSpPr>
          <p:spPr>
            <a:xfrm>
              <a:off x="3383713" y="2524620"/>
              <a:ext cx="1026624" cy="1028849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Oval 33"/>
            <p:cNvSpPr>
              <a:spLocks noChangeAspect="1"/>
            </p:cNvSpPr>
            <p:nvPr/>
          </p:nvSpPr>
          <p:spPr>
            <a:xfrm>
              <a:off x="3502122" y="2643805"/>
              <a:ext cx="791025" cy="7922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02</a:t>
              </a:r>
              <a:endParaRPr lang="en-US" sz="2400" b="1" dirty="0">
                <a:solidFill>
                  <a:srgbClr val="315B2F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4429125" y="2571750"/>
            <a:ext cx="3286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1225">
              <a:spcBef>
                <a:spcPct val="20000"/>
              </a:spcBef>
            </a:pPr>
            <a:r>
              <a:rPr lang="zh-CN" altLang="en-US">
                <a:latin typeface="华文琥珀" pitchFamily="2" charset="-122"/>
                <a:ea typeface="华文琥珀" pitchFamily="2" charset="-122"/>
              </a:rPr>
              <a:t>       要加强生态文明宣传教育，增强全民节约意识、环境意识、生态意识，营造爱护生态环境的良好风气。</a:t>
            </a:r>
            <a:endParaRPr lang="en-US" altLang="zh-CN">
              <a:latin typeface="华文琥珀" pitchFamily="2" charset="-122"/>
              <a:ea typeface="华文琥珀" pitchFamily="2" charset="-122"/>
              <a:sym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142875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（四）实行最严格的生态环境保护制度</a:t>
            </a:r>
            <a:endParaRPr lang="en-US" altLang="zh-CN" sz="2400"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7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7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842963"/>
            <a:ext cx="7643812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圆角矩形 8"/>
          <p:cNvSpPr/>
          <p:nvPr/>
        </p:nvSpPr>
        <p:spPr>
          <a:xfrm>
            <a:off x="935038" y="1001713"/>
            <a:ext cx="7273925" cy="3370262"/>
          </a:xfrm>
          <a:prstGeom prst="roundRect">
            <a:avLst>
              <a:gd name="adj" fmla="val 438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1" name="组合 10"/>
          <p:cNvGrpSpPr>
            <a:grpSpLocks/>
          </p:cNvGrpSpPr>
          <p:nvPr/>
        </p:nvGrpSpPr>
        <p:grpSpPr bwMode="auto">
          <a:xfrm>
            <a:off x="1285875" y="285750"/>
            <a:ext cx="6454775" cy="557213"/>
            <a:chOff x="947324" y="607654"/>
            <a:chExt cx="6454500" cy="557194"/>
          </a:xfrm>
        </p:grpSpPr>
        <p:sp>
          <p:nvSpPr>
            <p:cNvPr id="12" name="圆角矩形 11"/>
            <p:cNvSpPr/>
            <p:nvPr/>
          </p:nvSpPr>
          <p:spPr>
            <a:xfrm>
              <a:off x="947324" y="607654"/>
              <a:ext cx="6454500" cy="55719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>
                  <a:latin typeface="华文楷体" pitchFamily="2" charset="-122"/>
                  <a:ea typeface="华文楷体" pitchFamily="2" charset="-122"/>
                </a:rPr>
                <a:t>绿水青山就是金山银山</a:t>
              </a:r>
              <a:endParaRPr lang="zh-CN" altLang="en-US" sz="240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3799" name="TextBox 12"/>
            <p:cNvSpPr txBox="1">
              <a:spLocks noChangeArrowheads="1"/>
            </p:cNvSpPr>
            <p:nvPr/>
          </p:nvSpPr>
          <p:spPr bwMode="auto">
            <a:xfrm>
              <a:off x="1115616" y="625527"/>
              <a:ext cx="2088232" cy="369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61" tIns="45679" rIns="91361" bIns="45679">
              <a:spAutoFit/>
            </a:bodyPr>
            <a:lstStyle/>
            <a:p>
              <a:endPara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3796" name="矩形 9"/>
          <p:cNvSpPr>
            <a:spLocks noChangeArrowheads="1"/>
          </p:cNvSpPr>
          <p:nvPr/>
        </p:nvSpPr>
        <p:spPr bwMode="auto">
          <a:xfrm>
            <a:off x="2357438" y="142875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320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28688" y="1000125"/>
            <a:ext cx="6929437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华文楷体" pitchFamily="2" charset="-122"/>
                <a:ea typeface="华文楷体" pitchFamily="2" charset="-122"/>
              </a:rPr>
              <a:t>       综上所述 ，建设生态文明是关系人民福祉、关乎民族未来的大计，是实现中华民族伟大复兴的中国梦的重要内容。习近平总书记指出：“我们既要绿水青山，也要金山银山。宁要绿水青山，不要金山银山，而且绿水青山就是金山银山。”</a:t>
            </a:r>
            <a:endParaRPr lang="en-US" altLang="zh-CN" sz="200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000">
                <a:latin typeface="华文楷体" pitchFamily="2" charset="-122"/>
                <a:ea typeface="华文楷体" pitchFamily="2" charset="-122"/>
              </a:rPr>
              <a:t>     意思是说：当绿水青山和金山银山（牺牲环境、造成污染），发生矛盾之时，那么宁可要绿水青山，也不要金山银山。只有保障了绿水青山就不愁没有金山银山。</a:t>
            </a:r>
            <a:endParaRPr lang="en-US" altLang="zh-CN" sz="200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000">
                <a:latin typeface="华文楷体" pitchFamily="2" charset="-122"/>
                <a:ea typeface="华文楷体" pitchFamily="2" charset="-122"/>
              </a:rPr>
              <a:t>习近平总书记指出：“环境就是民生，青山就是美丽，蓝天就是幸福。要像保护眼睛一样保护生态环境，像对待生命一样对待生态环境把不损害生态环境作为发展的底线。”</a:t>
            </a:r>
            <a:endParaRPr lang="en-US" altLang="zh-CN" sz="2000">
              <a:latin typeface="华文楷体" pitchFamily="2" charset="-122"/>
              <a:ea typeface="华文楷体" pitchFamily="2" charset="-122"/>
            </a:endParaRPr>
          </a:p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自定义 12">
      <a:dk1>
        <a:srgbClr val="000000"/>
      </a:dk1>
      <a:lt1>
        <a:srgbClr val="FFFFFF"/>
      </a:lt1>
      <a:dk2>
        <a:srgbClr val="009E47"/>
      </a:dk2>
      <a:lt2>
        <a:srgbClr val="A0A0A0"/>
      </a:lt2>
      <a:accent1>
        <a:srgbClr val="B5B5B5"/>
      </a:accent1>
      <a:accent2>
        <a:srgbClr val="B5B5B5"/>
      </a:accent2>
      <a:accent3>
        <a:srgbClr val="B5B5B5"/>
      </a:accent3>
      <a:accent4>
        <a:srgbClr val="B5B5B5"/>
      </a:accent4>
      <a:accent5>
        <a:srgbClr val="B5B5B5"/>
      </a:accent5>
      <a:accent6>
        <a:srgbClr val="B5B5B5"/>
      </a:accent6>
      <a:hlink>
        <a:srgbClr val="0000FF"/>
      </a:hlink>
      <a:folHlink>
        <a:srgbClr val="800080"/>
      </a:folHlink>
    </a:clrScheme>
    <a:fontScheme name="微软雅黑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1625</Words>
  <Application>Microsoft Office PowerPoint</Application>
  <PresentationFormat>全屏显示(16:9)</PresentationFormat>
  <Paragraphs>93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演示文稿设计模板</vt:lpstr>
      </vt:variant>
      <vt:variant>
        <vt:i4>6</vt:i4>
      </vt:variant>
      <vt:variant>
        <vt:lpstr>幻灯片标题</vt:lpstr>
      </vt:variant>
      <vt:variant>
        <vt:i4>16</vt:i4>
      </vt:variant>
    </vt:vector>
  </HeadingPairs>
  <TitlesOfParts>
    <vt:vector size="42" baseType="lpstr">
      <vt:lpstr>微软雅黑</vt:lpstr>
      <vt:lpstr>Arial</vt:lpstr>
      <vt:lpstr>Calibri</vt:lpstr>
      <vt:lpstr>宋体</vt:lpstr>
      <vt:lpstr>华文楷体</vt:lpstr>
      <vt:lpstr>幼圆</vt:lpstr>
      <vt:lpstr>黑体</vt:lpstr>
      <vt:lpstr>Arial Unicode MS</vt:lpstr>
      <vt:lpstr>方正姚体</vt:lpstr>
      <vt:lpstr>Times New Roman</vt:lpstr>
      <vt:lpstr>华文隶书</vt:lpstr>
      <vt:lpstr>楷体</vt:lpstr>
      <vt:lpstr>华文中宋</vt:lpstr>
      <vt:lpstr>华文琥珀</vt:lpstr>
      <vt:lpstr>隶书</vt:lpstr>
      <vt:lpstr>华文细黑</vt:lpstr>
      <vt:lpstr>方正兰亭超细黑简体</vt:lpstr>
      <vt:lpstr>华文黑体</vt:lpstr>
      <vt:lpstr>新宋体</vt:lpstr>
      <vt:lpstr>方正舒体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Company>http://www.ypppt.com/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ju</cp:lastModifiedBy>
  <cp:revision>247</cp:revision>
  <dcterms:created xsi:type="dcterms:W3CDTF">2014-12-16T06:14:24Z</dcterms:created>
  <dcterms:modified xsi:type="dcterms:W3CDTF">2017-06-16T01:27:42Z</dcterms:modified>
</cp:coreProperties>
</file>