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07"/>
    <a:srgbClr val="990011"/>
    <a:srgbClr val="CE0013"/>
    <a:srgbClr val="0000FF"/>
    <a:srgbClr val="B70102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6" y="-132"/>
      </p:cViewPr>
      <p:guideLst>
        <p:guide orient="horz" pos="1620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70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7D3B466-9497-4A7C-9882-2AAB9FF9CED3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104870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70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870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70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97D2A55-8F42-4881-A0B4-F435D6DEB4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9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FDB7-5427-4A53-A677-BA863BBC7628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180C-ED2F-4F9C-8A5A-2264B72EC9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CB8E-8C1A-463F-88C2-75D5D02A15A7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9714-CDC9-4F28-9F6D-465E00C4E5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48E7-2261-47B7-9DE1-FCBF709FFD7D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E868-0C20-4595-8AB7-26DBC15E09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E39D-7099-4BA8-9404-0403A8EC81AA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51CE-1C3C-4BFA-A963-CCE3A06F28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8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4418-CDBB-4443-BABC-ED6113C27C3E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10D7-E791-49D7-843E-0BDE91611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6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7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D0DF-01C1-4148-A203-7E13172DC8C1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774E-C610-450C-A6B1-29FBAA6AB2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2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63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65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9B5B-E6AF-46FB-8019-BDCEA6C36FA8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7E83-0277-4F99-B015-8235D96093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D4E8-2831-4D2A-82DB-1CE0A562E207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6B0B-B7EB-4C57-8F72-772A9024D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47A8-30D5-4E81-8F02-C7E97ABB828F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21E8-3214-4025-911A-82AD631A7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8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9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D5A2-C44B-4D6F-BC19-0E2AB9D08EE9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33C5-7944-4A4D-8230-8A758F62EF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2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868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12CC-2C34-41F4-A273-935F02D5F792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4636-9287-44CF-AA53-0B9A8299DF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4BB778-8C1C-4E87-A263-4B87ADE342CA}" type="datetimeFigureOut">
              <a:rPr lang="zh-CN" altLang="en-US"/>
              <a:pPr>
                <a:defRPr/>
              </a:pPr>
              <a:t>2017/6/16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6AAB5E-EAA9-4F6F-8E7E-98D6CDBAAA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矩形 3"/>
          <p:cNvSpPr/>
          <p:nvPr/>
        </p:nvSpPr>
        <p:spPr>
          <a:xfrm>
            <a:off x="0" y="987425"/>
            <a:ext cx="9144000" cy="1673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0" dirty="0">
                <a:latin typeface="华文仿宋" panose="02010600040101010101" charset="-122"/>
                <a:ea typeface="方正小标宋简体"/>
                <a:cs typeface="Times New Roman" panose="02020603050405020304"/>
              </a:rPr>
              <a:t>通畅的法治轨道促改革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方正小标宋简体"/>
                <a:cs typeface="Times New Roman" panose="02020603050405020304"/>
              </a:rPr>
              <a:t>——</a:t>
            </a:r>
            <a:r>
              <a:rPr lang="zh-CN" altLang="en-US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方正小标宋简体"/>
                <a:cs typeface="Times New Roman" panose="02020603050405020304"/>
              </a:rPr>
              <a:t>学习习近平在庆祝党</a:t>
            </a:r>
            <a:r>
              <a:rPr lang="en-US" altLang="zh-CN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方正小标宋简体"/>
                <a:cs typeface="Times New Roman" panose="02020603050405020304"/>
              </a:rPr>
              <a:t>95</a:t>
            </a:r>
            <a:r>
              <a:rPr lang="zh-CN" altLang="en-US" sz="2400" b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方正小标宋简体"/>
                <a:cs typeface="Times New Roman" panose="02020603050405020304"/>
              </a:rPr>
              <a:t>周年大会的讲话</a:t>
            </a:r>
          </a:p>
        </p:txBody>
      </p:sp>
      <p:sp>
        <p:nvSpPr>
          <p:cNvPr id="1048604" name="TextBox 2"/>
          <p:cNvSpPr txBox="1"/>
          <p:nvPr/>
        </p:nvSpPr>
        <p:spPr>
          <a:xfrm>
            <a:off x="2987675" y="3076575"/>
            <a:ext cx="3600450" cy="1735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组员</a:t>
            </a:r>
            <a:r>
              <a:rPr lang="en-US" altLang="zh-CN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:</a:t>
            </a: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肖育根</a:t>
            </a:r>
            <a:r>
              <a:rPr lang="en-US" altLang="zh-CN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杨婷婷</a:t>
            </a:r>
            <a:r>
              <a:rPr lang="en-US" altLang="zh-CN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伍飞</a:t>
            </a:r>
            <a:r>
              <a:rPr lang="en-US" altLang="zh-CN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张赐教</a:t>
            </a:r>
            <a:r>
              <a:rPr lang="en-US" altLang="zh-CN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262626"/>
                </a:solidFill>
                <a:latin typeface="华文仿宋" pitchFamily="2" charset="-122"/>
                <a:ea typeface="方正小标宋简体"/>
                <a:cs typeface="Times New Roman" pitchFamily="18" charset="0"/>
              </a:rPr>
              <a:t>张周婷</a:t>
            </a:r>
            <a:endParaRPr lang="en-US" altLang="zh-CN" sz="2400" b="1">
              <a:solidFill>
                <a:srgbClr val="808080"/>
              </a:solidFill>
              <a:latin typeface="华文仿宋" pitchFamily="2" charset="-122"/>
              <a:ea typeface="方正小标宋简体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华文仿宋" pitchFamily="2" charset="-122"/>
                <a:ea typeface="方正小标宋简体"/>
                <a:cs typeface="Times New Roman" pitchFamily="18" charset="0"/>
              </a:rPr>
              <a:t>怀化职业技术学校</a:t>
            </a:r>
            <a:endParaRPr lang="en-US" altLang="zh-CN" sz="2400" b="1">
              <a:latin typeface="华文仿宋" pitchFamily="2" charset="-122"/>
              <a:ea typeface="方正小标宋简体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uiExpand="1" build="allAtOnce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标题 1048626"/>
          <p:cNvSpPr>
            <a:spLocks noGrp="1"/>
          </p:cNvSpPr>
          <p:nvPr>
            <p:ph type="title"/>
          </p:nvPr>
        </p:nvSpPr>
        <p:spPr>
          <a:xfrm>
            <a:off x="-136496" y="-134170"/>
            <a:ext cx="9280495" cy="923021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rm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二、 顺时顺民的法制社会建设</a:t>
            </a:r>
          </a:p>
        </p:txBody>
      </p:sp>
      <p:sp>
        <p:nvSpPr>
          <p:cNvPr id="1048639" name="内容占位符 1048627"/>
          <p:cNvSpPr>
            <a:spLocks noGrp="1"/>
          </p:cNvSpPr>
          <p:nvPr>
            <p:ph idx="1"/>
          </p:nvPr>
        </p:nvSpPr>
        <p:spPr>
          <a:xfrm>
            <a:off x="4457700" y="1023938"/>
            <a:ext cx="4427538" cy="38560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smtClean="0"/>
              <a:t>      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党的十八届四中全会指出</a:t>
            </a:r>
            <a:r>
              <a:rPr lang="en-US" altLang="zh-CN" smtClean="0"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“全面推进依法治国，是实现国家治理现代化的必由之路，是实现中华民族伟大复兴中国梦的必由之路。”</a:t>
            </a:r>
          </a:p>
        </p:txBody>
      </p:sp>
      <p:pic>
        <p:nvPicPr>
          <p:cNvPr id="23555" name="图片 2097168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42963"/>
            <a:ext cx="3925888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40" name="矩形 20"/>
          <p:cNvSpPr/>
          <p:nvPr/>
        </p:nvSpPr>
        <p:spPr bwMode="auto">
          <a:xfrm>
            <a:off x="-136525" y="4826000"/>
            <a:ext cx="9617075" cy="711200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97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内容占位符 1" descr="1497154802691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492875" y="-23996650"/>
            <a:ext cx="17738725" cy="8788400"/>
          </a:xfrm>
        </p:spPr>
      </p:pic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1098550" y="-18308638"/>
            <a:ext cx="3749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  <a:sym typeface="+mn-ea"/>
              </a:rPr>
              <a:t>2001</a:t>
            </a:r>
            <a:r>
              <a:rPr lang="zh-CN" altLang="en-US">
                <a:latin typeface="Calibri" pitchFamily="34" charset="0"/>
                <a:sym typeface="+mn-ea"/>
              </a:rPr>
              <a:t>年</a:t>
            </a:r>
            <a:r>
              <a:rPr lang="en-US" altLang="zh-CN">
                <a:latin typeface="Calibri" pitchFamily="34" charset="0"/>
                <a:sym typeface="+mn-ea"/>
              </a:rPr>
              <a:t>4</a:t>
            </a:r>
            <a:r>
              <a:rPr lang="zh-CN" altLang="en-US">
                <a:latin typeface="Calibri" pitchFamily="34" charset="0"/>
                <a:sym typeface="+mn-ea"/>
              </a:rPr>
              <a:t>月</a:t>
            </a:r>
            <a:r>
              <a:rPr lang="en-US" altLang="zh-CN">
                <a:latin typeface="Calibri" pitchFamily="34" charset="0"/>
                <a:sym typeface="+mn-ea"/>
              </a:rPr>
              <a:t>28</a:t>
            </a:r>
            <a:r>
              <a:rPr lang="zh-CN" altLang="en-US">
                <a:latin typeface="Calibri" pitchFamily="34" charset="0"/>
                <a:sym typeface="+mn-ea"/>
              </a:rPr>
              <a:t>日全国人大常委会对《中华人民共和国婚姻法》的修订。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24580" name="图片 3" descr="C:\Users\Administrator\Desktop\Cache_7b6433eb1b4dcb72..jpgCache_7b6433eb1b4dcb72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8425" y="647700"/>
            <a:ext cx="2492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42" name="矩形 19"/>
          <p:cNvSpPr/>
          <p:nvPr/>
        </p:nvSpPr>
        <p:spPr bwMode="auto">
          <a:xfrm>
            <a:off x="0" y="-7938"/>
            <a:ext cx="9142413" cy="554038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/>
              <a:t>法制改革</a:t>
            </a:r>
          </a:p>
        </p:txBody>
      </p:sp>
      <p:sp>
        <p:nvSpPr>
          <p:cNvPr id="1048643" name="矩形 20"/>
          <p:cNvSpPr/>
          <p:nvPr/>
        </p:nvSpPr>
        <p:spPr bwMode="auto">
          <a:xfrm>
            <a:off x="0" y="4852988"/>
            <a:ext cx="9310688" cy="319087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44" name="文本框 6"/>
          <p:cNvSpPr txBox="1">
            <a:spLocks noChangeArrowheads="1"/>
          </p:cNvSpPr>
          <p:nvPr/>
        </p:nvSpPr>
        <p:spPr bwMode="auto">
          <a:xfrm>
            <a:off x="1209675" y="1057275"/>
            <a:ext cx="29845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Calibri" pitchFamily="34" charset="0"/>
                <a:sym typeface="+mn-ea"/>
              </a:rPr>
              <a:t>2001</a:t>
            </a:r>
            <a:r>
              <a:rPr lang="zh-CN" altLang="en-US" sz="2800" b="1">
                <a:latin typeface="Calibri" pitchFamily="34" charset="0"/>
                <a:sym typeface="+mn-ea"/>
              </a:rPr>
              <a:t>年全国人大常委会对《中华人民共和国婚姻法》</a:t>
            </a:r>
            <a:r>
              <a:rPr lang="zh-CN" altLang="en-US" sz="2800" b="1">
                <a:latin typeface="Calibri" pitchFamily="34" charset="0"/>
              </a:rPr>
              <a:t>的修订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标题 1048631"/>
          <p:cNvSpPr>
            <a:spLocks noGrp="1"/>
          </p:cNvSpPr>
          <p:nvPr>
            <p:ph type="title"/>
          </p:nvPr>
        </p:nvSpPr>
        <p:spPr>
          <a:xfrm>
            <a:off x="0" y="-15875"/>
            <a:ext cx="9140825" cy="552450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rm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2800" b="1"/>
              <a:t>共享单车</a:t>
            </a:r>
          </a:p>
        </p:txBody>
      </p:sp>
      <p:sp>
        <p:nvSpPr>
          <p:cNvPr id="1048648" name="矩形 20"/>
          <p:cNvSpPr/>
          <p:nvPr/>
        </p:nvSpPr>
        <p:spPr bwMode="auto">
          <a:xfrm>
            <a:off x="0" y="4687888"/>
            <a:ext cx="9310688" cy="484187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728663"/>
            <a:ext cx="52371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49" name="文本框 6"/>
          <p:cNvSpPr txBox="1">
            <a:spLocks noChangeArrowheads="1"/>
          </p:cNvSpPr>
          <p:nvPr/>
        </p:nvSpPr>
        <p:spPr bwMode="auto">
          <a:xfrm>
            <a:off x="5703888" y="1895475"/>
            <a:ext cx="2425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共享单车迎来新时代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209717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846138"/>
            <a:ext cx="569436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52" name="矩形 19"/>
          <p:cNvSpPr/>
          <p:nvPr/>
        </p:nvSpPr>
        <p:spPr bwMode="auto">
          <a:xfrm>
            <a:off x="3175" y="0"/>
            <a:ext cx="9109075" cy="6381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/>
              <a:t>法治政府建设</a:t>
            </a:r>
          </a:p>
        </p:txBody>
      </p:sp>
      <p:sp>
        <p:nvSpPr>
          <p:cNvPr id="1048653" name="矩形 20"/>
          <p:cNvSpPr/>
          <p:nvPr/>
        </p:nvSpPr>
        <p:spPr bwMode="auto">
          <a:xfrm>
            <a:off x="3175" y="4649788"/>
            <a:ext cx="9109075" cy="484187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54" name="文本框 6"/>
          <p:cNvSpPr txBox="1">
            <a:spLocks noChangeArrowheads="1"/>
          </p:cNvSpPr>
          <p:nvPr/>
        </p:nvSpPr>
        <p:spPr bwMode="auto">
          <a:xfrm>
            <a:off x="6380163" y="1571625"/>
            <a:ext cx="24257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依法治国，加强法治政府建设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矩形 5"/>
          <p:cNvSpPr/>
          <p:nvPr/>
        </p:nvSpPr>
        <p:spPr>
          <a:xfrm>
            <a:off x="3467100" y="1849755"/>
            <a:ext cx="4234815" cy="22250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稳固的法治社会是改革的基本保障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_1"/>
          <p:cNvSpPr txBox="1"/>
          <p:nvPr/>
        </p:nvSpPr>
        <p:spPr bwMode="auto">
          <a:xfrm>
            <a:off x="4857750" y="569913"/>
            <a:ext cx="1454150" cy="706437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spc="300" dirty="0">
                <a:ln w="38100">
                  <a:noFill/>
                </a:ln>
                <a:solidFill>
                  <a:srgbClr val="D90B17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叁</a:t>
            </a:r>
          </a:p>
        </p:txBody>
      </p:sp>
      <p:cxnSp>
        <p:nvCxnSpPr>
          <p:cNvPr id="3145728" name="直线连接符 23"/>
          <p:cNvCxnSpPr>
            <a:cxnSpLocks/>
          </p:cNvCxnSpPr>
          <p:nvPr/>
        </p:nvCxnSpPr>
        <p:spPr>
          <a:xfrm>
            <a:off x="4783138" y="1309688"/>
            <a:ext cx="1644650" cy="0"/>
          </a:xfrm>
          <a:prstGeom prst="line">
            <a:avLst/>
          </a:prstGeom>
          <a:ln w="57150" cmpd="thinThick">
            <a:solidFill>
              <a:srgbClr val="CD0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0" name="Picture 2" descr="C:\Users\Administrator\Desktop\Nipic_20180988_20150909113802527000.png"/>
          <p:cNvPicPr>
            <a:picLocks noChangeAspect="1" noChangeArrowheads="1"/>
          </p:cNvPicPr>
          <p:nvPr/>
        </p:nvPicPr>
        <p:blipFill>
          <a:blip r:embed="rId2"/>
          <a:srcRect l="22470" r="-7297" b="12677"/>
          <a:stretch>
            <a:fillRect/>
          </a:stretch>
        </p:blipFill>
        <p:spPr bwMode="auto">
          <a:xfrm rot="10800000" flipH="1" flipV="1">
            <a:off x="25400" y="1924050"/>
            <a:ext cx="29146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组合 73"/>
          <p:cNvGrpSpPr>
            <a:grpSpLocks/>
          </p:cNvGrpSpPr>
          <p:nvPr/>
        </p:nvGrpSpPr>
        <p:grpSpPr bwMode="auto">
          <a:xfrm>
            <a:off x="1247775" y="454025"/>
            <a:ext cx="1439863" cy="1079500"/>
            <a:chOff x="6935916" y="343637"/>
            <a:chExt cx="1713877" cy="1135367"/>
          </a:xfrm>
        </p:grpSpPr>
        <p:pic>
          <p:nvPicPr>
            <p:cNvPr id="2970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2" name="组合 73"/>
          <p:cNvGrpSpPr>
            <a:grpSpLocks/>
          </p:cNvGrpSpPr>
          <p:nvPr/>
        </p:nvGrpSpPr>
        <p:grpSpPr bwMode="auto">
          <a:xfrm rot="4320000">
            <a:off x="7784307" y="4026693"/>
            <a:ext cx="1016000" cy="779463"/>
            <a:chOff x="6935916" y="343637"/>
            <a:chExt cx="1713877" cy="1135367"/>
          </a:xfrm>
        </p:grpSpPr>
        <p:pic>
          <p:nvPicPr>
            <p:cNvPr id="29703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6" grpId="1"/>
      <p:bldP spid="1048596" grpId="2"/>
      <p:bldP spid="1048596" grpId="3"/>
      <p:bldP spid="1048596" grpId="4"/>
      <p:bldP spid="1048596" grpId="5"/>
      <p:bldP spid="1048596" grpId="6"/>
      <p:bldP spid="1048596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048636"/>
          <p:cNvSpPr>
            <a:spLocks noGrp="1"/>
          </p:cNvSpPr>
          <p:nvPr>
            <p:ph type="title"/>
          </p:nvPr>
        </p:nvSpPr>
        <p:spPr>
          <a:xfrm>
            <a:off x="0" y="19685"/>
            <a:ext cx="9162415" cy="731520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rm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宋体" panose="02010600030101010101" pitchFamily="2" charset="-122"/>
              </a:rPr>
              <a:t>三、稳固的法制社会是改革的基本保障</a:t>
            </a:r>
          </a:p>
        </p:txBody>
      </p:sp>
      <p:sp>
        <p:nvSpPr>
          <p:cNvPr id="1048593" name="内容占位符 1048637"/>
          <p:cNvSpPr>
            <a:spLocks noGrp="1"/>
          </p:cNvSpPr>
          <p:nvPr>
            <p:ph idx="1"/>
          </p:nvPr>
        </p:nvSpPr>
        <p:spPr>
          <a:xfrm>
            <a:off x="790575" y="1169988"/>
            <a:ext cx="7375525" cy="3316287"/>
          </a:xfrm>
        </p:spPr>
        <p:txBody>
          <a:bodyPr rtlCol="0">
            <a:normAutofit fontScale="96429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sz="2800">
                <a:latin typeface="黑体" panose="02010609060101010101" charset="-122"/>
                <a:ea typeface="黑体" panose="02010609060101010101" charset="-122"/>
              </a:rPr>
              <a:t>    改革的决策及落实，最终需要法治的支撑保障，稳固的法制是基础，改革又是一项法定责任。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723" name="文本框 1048638"/>
          <p:cNvSpPr txBox="1">
            <a:spLocks noChangeArrowheads="1"/>
          </p:cNvSpPr>
          <p:nvPr/>
        </p:nvSpPr>
        <p:spPr bwMode="auto">
          <a:xfrm>
            <a:off x="2571750" y="2362200"/>
            <a:ext cx="4000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2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97156" name="图片 209717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931863"/>
            <a:ext cx="405606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图片 209717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954088"/>
            <a:ext cx="35750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95" name="矩形 20"/>
          <p:cNvSpPr/>
          <p:nvPr/>
        </p:nvSpPr>
        <p:spPr bwMode="auto">
          <a:xfrm>
            <a:off x="0" y="4852988"/>
            <a:ext cx="9310688" cy="319087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矩形 3"/>
          <p:cNvSpPr/>
          <p:nvPr/>
        </p:nvSpPr>
        <p:spPr bwMode="auto">
          <a:xfrm>
            <a:off x="-9525" y="0"/>
            <a:ext cx="9153525" cy="6508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89" name="矩形 4"/>
          <p:cNvSpPr/>
          <p:nvPr/>
        </p:nvSpPr>
        <p:spPr bwMode="auto">
          <a:xfrm>
            <a:off x="0" y="4927600"/>
            <a:ext cx="9153525" cy="2444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97152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7329">
            <a:off x="8576849" y="38840"/>
            <a:ext cx="278678" cy="30899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31748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58299">
            <a:off x="8047038" y="-41275"/>
            <a:ext cx="5921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9" name="组合 134"/>
          <p:cNvGrpSpPr>
            <a:grpSpLocks/>
          </p:cNvGrpSpPr>
          <p:nvPr/>
        </p:nvGrpSpPr>
        <p:grpSpPr bwMode="auto">
          <a:xfrm>
            <a:off x="7667625" y="3940175"/>
            <a:ext cx="1230313" cy="892175"/>
            <a:chOff x="6935916" y="343637"/>
            <a:chExt cx="1713877" cy="1135367"/>
          </a:xfrm>
        </p:grpSpPr>
        <p:pic>
          <p:nvPicPr>
            <p:cNvPr id="31752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0" name="矩形 13"/>
          <p:cNvSpPr>
            <a:spLocks noChangeArrowheads="1"/>
          </p:cNvSpPr>
          <p:nvPr/>
        </p:nvSpPr>
        <p:spPr bwMode="auto">
          <a:xfrm>
            <a:off x="2365375" y="6350"/>
            <a:ext cx="4197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36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寄语</a:t>
            </a:r>
          </a:p>
        </p:txBody>
      </p:sp>
      <p:sp>
        <p:nvSpPr>
          <p:cNvPr id="1048591" name="TextBox 14"/>
          <p:cNvSpPr txBox="1">
            <a:spLocks noChangeArrowheads="1"/>
          </p:cNvSpPr>
          <p:nvPr/>
        </p:nvSpPr>
        <p:spPr bwMode="auto">
          <a:xfrm>
            <a:off x="646113" y="917575"/>
            <a:ext cx="7461250" cy="3443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zh-CN" sz="2800" b="1">
                <a:latin typeface="华文楷体" pitchFamily="2" charset="-122"/>
                <a:ea typeface="华文楷体" pitchFamily="2" charset="-122"/>
              </a:rPr>
              <a:t>所以这就要求我们不断提高作用法治思维和法治方式，促进深化改革，推动发展，化解矛盾，维护稳定。发挥法治对于改革的支撑保障作用。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1" grpId="1" animBg="1"/>
      <p:bldP spid="1048591" grpId="2" animBg="1"/>
      <p:bldP spid="1048591" grpId="3" animBg="1"/>
      <p:bldP spid="1048591" grpId="4" animBg="1"/>
      <p:bldP spid="1048591" grpId="5" animBg="1"/>
      <p:bldP spid="1048591" grpId="6" animBg="1"/>
      <p:bldP spid="1048591" grpId="7" animBg="1"/>
      <p:bldP spid="1048591" grpId="8" animBg="1"/>
      <p:bldP spid="1048591" grpId="9" animBg="1"/>
      <p:bldP spid="1048591" grpId="10" animBg="1"/>
      <p:bldP spid="1048591" grpId="1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1"/>
          <p:cNvSpPr/>
          <p:nvPr/>
        </p:nvSpPr>
        <p:spPr>
          <a:xfrm>
            <a:off x="0" y="1635125"/>
            <a:ext cx="9144000" cy="1441450"/>
          </a:xfrm>
          <a:prstGeom prst="rect">
            <a:avLst/>
          </a:prstGeom>
          <a:solidFill>
            <a:srgbClr val="990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87" name="TextBox 2"/>
          <p:cNvSpPr txBox="1">
            <a:spLocks noChangeArrowheads="1"/>
          </p:cNvSpPr>
          <p:nvPr/>
        </p:nvSpPr>
        <p:spPr bwMode="auto">
          <a:xfrm>
            <a:off x="2411413" y="1752600"/>
            <a:ext cx="619283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谢 谢 观 看</a:t>
            </a:r>
            <a:endParaRPr lang="en-US" altLang="zh-CN" sz="6600" b="1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:\Users\Administrator\Desktop\党政机关\素材\长城\矢量长城\线稿长城2.png"/>
          <p:cNvPicPr>
            <a:picLocks noChangeAspect="1" noChangeArrowheads="1"/>
          </p:cNvPicPr>
          <p:nvPr/>
        </p:nvPicPr>
        <p:blipFill>
          <a:blip r:embed="rId2"/>
          <a:srcRect b="5840"/>
          <a:stretch>
            <a:fillRect/>
          </a:stretch>
        </p:blipFill>
        <p:spPr bwMode="auto">
          <a:xfrm>
            <a:off x="-30163" y="254000"/>
            <a:ext cx="9213851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05" name="矩形 3"/>
          <p:cNvSpPr/>
          <p:nvPr/>
        </p:nvSpPr>
        <p:spPr bwMode="auto">
          <a:xfrm>
            <a:off x="-9525" y="0"/>
            <a:ext cx="9153525" cy="544513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06" name="矩形 4"/>
          <p:cNvSpPr/>
          <p:nvPr/>
        </p:nvSpPr>
        <p:spPr bwMode="auto">
          <a:xfrm>
            <a:off x="0" y="4927600"/>
            <a:ext cx="9153525" cy="2444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97164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47329">
            <a:off x="8576849" y="38840"/>
            <a:ext cx="278678" cy="30899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5365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58299">
            <a:off x="8047038" y="-41275"/>
            <a:ext cx="5921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07" name="矩形 11"/>
          <p:cNvSpPr/>
          <p:nvPr/>
        </p:nvSpPr>
        <p:spPr>
          <a:xfrm>
            <a:off x="3276600" y="1276350"/>
            <a:ext cx="5580063" cy="1830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习近平在庆祝中国共产党成立95周年的重要讲话中指出，改革和法治如鸟之两翼，车之两轮。可见这两者相铺相成，共同发展。对于协调推动四个全面战略布局，建设中国特色社会主义道路具有重要的指导意义。</a:t>
            </a:r>
          </a:p>
        </p:txBody>
      </p:sp>
      <p:grpSp>
        <p:nvGrpSpPr>
          <p:cNvPr id="15367" name="组 37"/>
          <p:cNvGrpSpPr>
            <a:grpSpLocks/>
          </p:cNvGrpSpPr>
          <p:nvPr/>
        </p:nvGrpSpPr>
        <p:grpSpPr bwMode="auto">
          <a:xfrm rot="10800000">
            <a:off x="8535988" y="4156075"/>
            <a:ext cx="357187" cy="292100"/>
            <a:chOff x="486697" y="809825"/>
            <a:chExt cx="355955" cy="292855"/>
          </a:xfrm>
        </p:grpSpPr>
        <p:cxnSp>
          <p:nvCxnSpPr>
            <p:cNvPr id="3145729" name="直接连接符 14"/>
            <p:cNvCxnSpPr>
              <a:cxnSpLocks/>
            </p:cNvCxnSpPr>
            <p:nvPr/>
          </p:nvCxnSpPr>
          <p:spPr>
            <a:xfrm>
              <a:off x="513591" y="809825"/>
              <a:ext cx="0" cy="292855"/>
            </a:xfrm>
            <a:prstGeom prst="line">
              <a:avLst/>
            </a:prstGeom>
            <a:ln w="57150">
              <a:solidFill>
                <a:srgbClr val="A70E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直接连接符 15"/>
            <p:cNvCxnSpPr>
              <a:cxnSpLocks/>
            </p:cNvCxnSpPr>
            <p:nvPr/>
          </p:nvCxnSpPr>
          <p:spPr>
            <a:xfrm rot="5400000">
              <a:off x="664674" y="631848"/>
              <a:ext cx="0" cy="355955"/>
            </a:xfrm>
            <a:prstGeom prst="line">
              <a:avLst/>
            </a:prstGeom>
            <a:ln w="57150">
              <a:solidFill>
                <a:srgbClr val="A70E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45731" name="直接连接符 35"/>
          <p:cNvCxnSpPr>
            <a:cxnSpLocks/>
          </p:cNvCxnSpPr>
          <p:nvPr/>
        </p:nvCxnSpPr>
        <p:spPr>
          <a:xfrm>
            <a:off x="3059113" y="1276350"/>
            <a:ext cx="0" cy="292100"/>
          </a:xfrm>
          <a:prstGeom prst="line">
            <a:avLst/>
          </a:prstGeom>
          <a:ln w="57150">
            <a:solidFill>
              <a:srgbClr val="A70E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36"/>
          <p:cNvCxnSpPr>
            <a:cxnSpLocks/>
          </p:cNvCxnSpPr>
          <p:nvPr/>
        </p:nvCxnSpPr>
        <p:spPr>
          <a:xfrm rot="5400000">
            <a:off x="3241675" y="1098550"/>
            <a:ext cx="0" cy="355600"/>
          </a:xfrm>
          <a:prstGeom prst="line">
            <a:avLst/>
          </a:prstGeom>
          <a:ln w="57150">
            <a:solidFill>
              <a:srgbClr val="A70E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71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72" name="AutoShape 6" descr="data:image/jpeg;base64,/9j/4AAQSkZJRgABAQAAAQABAAD/2wBDAAgGBgcGBQgHBwcJCQgKDBQNDAsLDBkSEw8UHRofHh0aHBwgJC4nICIsIxwcKDcpLDAxNDQ0Hyc5PTgyPC4zNDL/2wBDAQkJCQwLDBgNDRgyIRwhMjIyMjIyMjIyMjIyMjIyMjIyMjIyMjIyMjIyMjIyMjIyMjIyMjIyMjIyMjIyMjIyMjL/wAARCAEs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0BzHSScHmktjlBSy14LP01blSYDaaxLnh63ZPumsa8GHzVRJkR2xwwrR7Csu3P7wVqdUBoGtiF/vCoz1qSTgA96ic9KB3Jm5jqOM/MKdn5KYn3hQM0k+7SfxUqfdpB1rNjLKfdqjedaup92qV7VRAksjV5/u1n2J5rQf7tDGyk45zUT1K5qJ6RLGx/erRTlBWah+etGM/JTZa2I5arP0qzMOKrP0oIHW7fPV48qaoQffq+OVxQxlKUYJp9ufmps3Wi3Pz0MRpr92qtyMg1aTpVe4Xg0IRiTcPU0R+Wo7gYaiE8YpginqAyRUmmcUXq5ApdOGD+NV0JXxmwP6VMhylQCpo/u1kzYaPv1LJ/qqi6NUzcx0XEzMH+uqzVY/66rIxirBFizOUqWUdar2J+UVZlFJkdSs44rJvVrXas29XinEUjMi4k61qxnMQrIHD1q2xzHVMENl5FQN0qxIOKrnmkCFB+WnJ98UwU5PvCgo0Y/uUoHNIn3BSgjNZsZaQfLVC+q/H92qN9VRASx6itF/uVm2JrSf7lDApP1zUT1K/U1E9Ahin5hWhEfkFZw+9V+E/JQy0E3SqzDirEtQnpQSMjOJK0F+7WcvD1oRn5RSYFacc0yD/AFlSTDmoouHFNiNSPpUc4yDUkX3KSUcUIl7mFdDBNRwnmrF4vNVYzhqY0JcjNOsRhqSbmn2Y+b8afQS+I0jUsfK1Ee1TRfdrNmpGeGqfrHUD/eqcf6uiwmZjjE1WAMioJs+dU6/dFWCH2DcCr0g+Ws2wbpWoeUpshlM1SvFypq83WqtyvymkhSMJ+HrQs2yMVQnGGNWbJucVTFEtS8ZqrkBiKtzVRY/vKBN6jycU+PlxTHHSnx/eFJ7GiNFPuCgcGlT7opp61Ay3Eflqle9Ktx/dqnen5acQG2Jwa02+5WVYnDVqn7lNh0KT9TULd6mk6moT0pCI+rVet/uVR71ct+goZSHy1DnIqaTpUGfloEMAw1Xo/uiqH8VXo+goAjm61Cn36nm6Gq4Pz0CNOE5UU+QZFR25+WpmoWhL3Mi8XisxTh61rxeDWQT+8NVuJEj81LaDDCoic4qe360PYpLUvGpoulQntU0fC1BoRv8AeqZfuVA5+ap0+5QJmdPxLVhfuiq9z/ranQjYKoERWB+YVsDlKw7IgMK3E5SmyJFV/vGoJxlKsyj5qikX5DUoHsc9dDD0tm3z1JeLg1Xtzh6tkI1peUzWZKcP+NanLRVmXGQ/40LYUiZvuCnRfeFRA5jqSI/OKDRbGmn3BTT1pU+4KQnJrIonjPy1VvOlWo+lVbw/JVRAisz8w+tax+5XLzavBpqnd80h6KBnH1rAuvEGp3hbZM6oOoQYA/AV0Qw8p6nl4vNaGH93d+R280sSNh5UU+hYCoGuYOnnR/8AfYrgkubw/N5gk7kMgq7FesoAmRVzxkLgCuhYHzPKfEMukPxOvRllcBGDH2OavQgrwQQfeuOS6iTAJCnqCvFXYL64Vl8q547bjlT7Y6iiWBVtGXT4h196GnqdNJ0qv1qlb6wJZDFcJ5bf3gMir207dwIZT0I71y1KM6e60PZwuPoYnSm9e3UjPWrkH3RVJutW4DwKxO0fLVX+OrcnSqhODTA0LY5FWSMiqtueKtZ4oIkZ94vymsKXiU10N2MqawLjiSmTcVecVbtxzVKM8ir9uKTLjuWmqSM5Wo2qSI1DNCOTrViPlKryfeqaH7lMTKN1xJT4z8gpt2PnpYz8gqwRWtDiQfWughOUGK5uA4kroLZsxigiWwkw5qFuVqeYdTUA5qeobox79cVnRnEn41s36ZU8ViNhZK0M+ptQHMeKoXYw9WrR8riob0c5FJDkQo2UxU0X3xVZDip4vvikWtjUQ/KKD1pE+4KM81BRYj6VzniXVTbf6NbsBMRknutbdxdJZWctxIQFjUmvMrm7e6uZJyCZJCScnpXVhqXO7voeNnGNdCn7OD96X5DBBNdS4Dh3J5DHkmp7crDuVvlkXjOOhp9rmJP3o+Ru+MfkameE3swCgu3RWxyR7+v1r1NEj453bKjz4YsuMHIYLxz61Wa4dhtPK4/Surs/A2oXShwu3PTPetaP4azsnzyqOenpU+0Q1SkcAksvlBc8r0NPF9LH8p7dK7yX4eT20LPG4cD+HFc/N4R1CRm8uBjt46Ue0Q3TkjJi1iQEYbaR05/Our0DWftUkcMj5z8uCO1chfaHfWLfvYHX8Kt6Eri4VhnKHJAol7yt0LoydOopJ2O+cAHFT254qpHKs8e9Wz2Psas25rxpLlbR+g0pqcFJdSzJ0qm1XH+7VOTrUmhdtTwKu8YrPtG6VfHSmTIrXA+U1z94CHro5xlKwL4fMTTRmytGckVpW3IzWVGfmrVtfuilI0gWWNSRdKjenxHNSaDZetSwn5KhlPNS2/INAFW8HzUkR+QU6761HGflqkBUX5ZB9a3bNsoKwW/1grZsWyBTMy3L901WXhqtyD5aqdGqeo47EF2m5DXPXC7XPbmunmXMZrnr1MMatMye5JZv0qW6GRVO0fDYq7J8y0DexSxg1PF94VGwxT4j8woZcdjUT7gppzmnR/cpD1rMo57xlcMmmQwr0kk5/CuHXzCOGNdz4wQHTYnPVXx+Yrj7ZGLdCR6CvTwv8M+Nzu7xdn2Re06WeP5eCO4I4rvPCekrPdCd4kAAzgCuV0uJpJlXbnJ57816foNu9taAOoXPpW056HnU4am/bQRBQAOcfSr62gKDbtOO2az451jUE/NzgD3pRrkduStxAIwTwV54rOKujobLckKbSpwPoah+yxYIGCT3p8ep21wcBVIPcirCSwZwVK/SiyGmYOpaXbTR7JlRgexrz/XNETRbtbq1hzDKdrDP3TXqs/2NnOSC3YE1zfiOx8/TZ1wuGXIwc4I5FJScZLsTOKlF9zhNHuZJWnR1ZejKGrbg61zWgvm8uA33tmc4xxkV0UB+euPEW9o7H1WUN/VY38/zLp5WqklW/wCE1UkNYnpE1t2rRHSsy1PIzWmp4oJkNl+4awb9ea33+4axb9eDTRmzJQ/PWraH5RWQpxJWvZ/dFEi6ZZenw0yTpToTioNRs3WpbbpUU3U1JbUWAivBUEZ+Wp72qiE7apbAQS8PWlYPWfcD5jVrT3wwFMzNtuVqm/ElXRgpVOUYbNJhEcRuQ1h38fJrej5WszUIutNESMKJtslaCtkCswjbLVyJ84piT0JJAAaSMfOKdJyKSL74oZojUj/1dNanJ9wU1qzKKmqWEepWPkz3P2eMMGL7d36VhT+H2t7UzWs63VuDgsqbGH1FdhZwecSCoYcDBFS3Utus0dskWJGBDMOhHvXdQk1A+WzWKqYh+RieHLREmXzEwR29K7iKfy4wMfjXOaZZeRIxx1PGa63T4o5MByPfNaN8zPPjG0SvZ3EMjlHbCjvV+7fRvK2SXMKSY4V5FDfkTTLvw3a3eWSSRD3Ebbf5VzN74J0fzQ7WzJIvcN1+uTWi03JavsasE6LKI0YN6EGtO4k+zwqztjPesnSfDr2oiEDSSRgjBc5IH1rd17Ty9lEVByjDcBS7laGC1pPqEn7pimOc96ZcpJaD7NLk7xjJNZF7a+I1m3aZqSQSBjlAowV7dRzU9vNrF1J5OpxIZUbIljGFcf0NKewLc5TSbOW3ubuSUYAcxr74PP8AKteE4eiVSlzcAjA81iKbF96uCpJuV2fXYKChQil2L4ORVWXrVpPu1Vm4NZnWLbn5q1ovuiseFsOK1oTlRTFIkb7pFZF+vBrXPNZt+vBoM3sc4eJa17M8CsmTiatWy+6KckFItSU+LrTJKdCeahm42c0+1qOfqaktaoBt4Plqkp4q/eD5azl6U0AXI5NLZPiQU66HJqvbNtkoIOniOUz7VXn61JatujFJOvBNIlbjYTmoL2PcpNSQnBqSdd0dCY5nH3S7ZT9aWFugqxqMW1iaoxNhgKswWjNI8oKI/vikU5Slj++KDdbGpH/q6a1Oj/1dNfrWRRraGVJmRuTwwA64HX+dW/sa25DsoG7cQx7+mKxtPuDa3aTDnHUeoravrtHVTHMgRjxGvUn39K66MvdsfN5pRca/P0ZRZvKcHOBWna3WxQSCDWTdEECrdpiRBliBitEed0OltJZJ1wCFBHJNWmsdPg/0iceY455PArJs7tUwFIJHpVfUZp9Sk+zxsVQ8uR2HpWyehnY6Gx1Y3qySQWq/ZE4EmPveuK0pGt7qw2g49K86fWde0i0WzstNEyINvMgUY9qda+K50hKTwyRuQfk96u+moOCvobbQWuoTTRxExTxNhkYdfenC2itIjv8Av+9c9Fr1xdzWkr23k4zGTnn2zW1f3YktSpHIGazktCrHI6hj7dNt6bqpqfnqa4bdM596rA/OK817n2VBWpRT7I0ozkVWuB81TxHKiorgUGpDH98VrW5+WsdDh61bY5FAnsWqpXoyh+lXaq3YzGfpQtyNzl5xic1p2I+UVn3S4mP1rQsfuCqkKkWpKWKkkpYutRY3GTnDGn2h5qO4+9S2h+egVya7+5WaDWpdD92ayT1qkIsXY5NZ8bYlrTu1rLPEmaCbnR2L/IKsTdDWfp0mQOa0ZeVpMXUqRnD4qy3zJiqnSSranKikimYOpRcGsLlZPxrqdRjyp4rmpVxN+NarY55aSLcZ+WpY/vioo/uVLH98VJutjVj/ANXTH606IHy6R6goWLrT5MKwbAHvTIzg06ba2FJALcLz1OKqN+ZGGJSdGV+xK8uSMmrMEvy9eKxhMWRT3HWrdrOOQe9dltT5C9zft5QqkjkgUR6gkGBkB2+ZsmobOUeQ54I6CqepeGbTUE8yRX8/+8HIz7cVtCxL7Gy+saftDSTrnuF5qpNqWkSrl5k5PHHNce3hCOJy32m5GOMNIRj8cGqlz4Yl2o39pSKVP94HP0AFa6Fcj7fid4PszwYjYOOCGHakv7jYgX0FZehadPZQpFLMXzzkjBp+pS5dxnvgVhVkkmXh4OpVUDNYljk1CT84qU9KhPWvOPskaEBytJcDim27cU+flaBlMferTtT8tZnQ1ftG7UCNHtUE4ypFTDpUcnINBKObvE/eZq1ZcKKbeJ85qS0GAKpigrSLEnSiI8iiXpSRVJsNuetFp9+kuqS0Pz0Ely5H7usdvvGtqfmOsdx85poC/dDKmsabh63ZxmOsa4GDQkQXdOfke1bZ+ZK56wYBxXQod0dDQMpPw9WIj8tQzjDU6FuMVJXQjvFyprmLtds3411s43Ia5q/TD5rSLMKi6jY/uVLH98VBGTtqRXVGyzBR7mizbNFJJXbsbEX+rpHrObW7aFMAM59ulZ0/iKViRHCg+pJrWOFrS6HFWzbCUtHO/pqbc93DZQmadwqj8z7CudsdTl1rxdp0e8xxGZY41z0zxz+dZd/dTXTl5n3HsB0FZ1vdSWd5FcRcSROJFPuDkV30MIqestz5rMc2niXyU9I/mehTQSQ3Ui7SPm6GkAMZHb0Ndzq2jLq2nRa9pqeZDdRiZ0XqCRnI/rXNGzLRk4yP51nOm4uzOeFRSV0N06+EZaGU7WJyua6C3l80AE4Nc49sjrtccgcEdRSRXs9gfLmBZOzjpS32LUjpp9P+0Z5wfrVb+yVjIZjnHeq8Otq8fXkdzSTazuGyMMST0qnew1MW4ukgbcx5XhVHc1kTszcsck81HqF/b2dxAbp8PMSF/wBkev0p8hDLkHIPIPrXJXclZdD3MopQd6l7tfgRdqharHaq71ynuli2bIqzIMpVO3bmrjcpTApOMGrlq1U5ByasWpwwoGayn5RTH6U5DlaZJ0NBK3Mu6XLGi3XGKfOMmiEYplRXUdJ0pIjSzdKbF1FIobdUy1/1lPuhUdqf3lBJpTf6usaQ/Oa2ZP8AV1jyD94aEBquMx/hWNdDBNbS8x/hWXdpyaZLKto2JB9a6S2bdGK5eIlZR9a6OxfMeKGHQW5Heo4mxVidcrXI69rsmnyi2tceaRlmx90en1p06cqkuWJjiMTDD03UqbHR3moW1qpEsgDdlHJNc1dah57nYm1R6nmsOG+NyxLsfMJyST1qyJAR717FHBU4q8tWfI4vOq9Z2p+6vx+8na4fHDH8KheUnkk5prNxUe7NdcYRjsjyp1qk/jk36sR2NQoSWJPSpG+bvVU3Xl/LPHs9GHINUZizc5qi64ar7PG65Rgc+lVHXNRID3b4K62t94en0iZ/31k+UBPWNuf0Oa6zXPCUc++4s1VJjyydFf8AwNeFfDXVjpPjSyy+2O5P2d+ePm+7/wCPY/Ovp+BvMjG4c1MoprUak4vQ8aurCSGVkkjZGXhgwwRVCS3fONhx9K9R8XzaBa2hfVLuO2nx+7IG5z/wEckVwVhqWnXtzHAl9aYkICtJJsHPrkZrmlTaZ2wk5R5rGcmnxsoyike4zWtpXhme/kAij2Q95CMKP8a7+z8J2Nuiu4WeTryPl/AVfdRDGVRQqqOcDAFaRo33MpV+x8+fFeyh03xRZ20PCLZLyepO5sk1zthrU9pGI+Hj/ut2/GrfxG1ZtX8cXcnRIQsKD2X/AOuTXPxAmnKnGWjWhNHEVKUueDszrrbXraUbZA0Z/MVcMiSLuRlZT3BzXGKp9atwTvCco5Fc08BF6wdme1h8/qx0rK6+5nVwHDVocFK5aDVpIz8yqw/Ktm21a2nAVm8tvRulcdTC1YatXPbw+bYWvopWfnoSS9TT7dvmpsmCcg5HrSRHD1zHpGzC2VpJKjgbjrT5OlAFKXrRF702U0sRzQOIs/SmxdaWb7tNj6igoLroKgtv9YKnuvu5qvbn94Ka2EzWb/V1kSj94a2OsdZMy/vTSQjRgOUFU7xetWLRsoKjvBwaZLMRvlkzW5psmQKxJhhs1oadLyKGCN2QblrybxBdPHr14MBsSEfhXrDEmFioyccfWvIbqWaS9mHyNKGO+N1w2e/WuzAr3m7nz3EE7U4R8yOC7jLDcu0+orT8wMgkQ/Wsf7Rbh9s1tsf06VegnjYAKcL6V7EWfJl3dkZphNRxvyVz0pzVQhC3FMZtwIIyD60HkEVGjkjDHkcGgACqowoCj2pjrxTzTSeMUmguRxu8MqSISHRgykdiO9fS1r4wlvvCFle6ZCJ724gBdQf9W3Rvqcg4FfNB617P8FdRjm0++06QAyW7iWPPUK3XH4j9amwzhtZg1mx1hm1r7Q73J3LNP1b6/wCFVGjxGpxknAAHevV/iw0EfhqKKSEM8t0ipJ/zzIBOfxAx+Ncb4KtrSbxXZ29/+9VgRENvG/HGf1/GolHU9vC1m6Dk1sdr8PdW1HRtN8rWrtWtXx5EB+aSEe59Pbt+lelSCOayZkIZGUkMD1GKow6HYQszLAN7DDH1pVto9LtXjgLeS2fkJzt9x/hV2tseNOXO3I+YvGdr9k8YajGWDHzN2cevP9axh7Vu+OX8zxxqvPSQD/x0VhCkySQzrEm5s/gM1JDK0oLFCg7Z6mmqAAeKkVh6U0BKCTipVfHFQjGOtOB5qwL8N7LERtY49O1aVvqcLcSHY1YG7IqDcSjsT1OPwrmrYanUWq1O/CZliMM/dd12Z6LbPkD0qaQ/LWXo0/n6dBITztwfqOK0pDxXhSjyto+8pzVSCmuupSlPNOhPSo5etPhwQKRpEdN0psfWnTH5abH1oKC5+5VW3P7wVbuR8tU4eJBQhM2l5jrMmB808VpR/wCrqjMP3hoQh9i3yipbpMrmqlg/QVfnBMdBLOfugATS2L4kFPu15NVLd9sv400K9jrI5UWAu7BVAySewryvXyLzWbm6j+6z/KwHUDgH9K7HXNUhtdIME8Mjpcqyb14CntXDQM64HnJIno3Fejgae8mfMZ/ifeVFerGJJHcr5N0uSOA3cVWlgktJCYmLIO3tV65sxIPMi4PpVcM7qI5PllX7pPQ+1ei13PmhyXWQkg47MKvht6g1jtsCvgFGxyhq5aS7ogKcX0EWiaib5XD9jwakNSWsay3MaN90nketUwRas9Iub0BkUKh/iarE/hm9ijLoUlwOi9a6O3YLGoHQDAAq9G+Ryayc2VY8xkUq5VhgjqDXX/DDVf7M8cWiu22K7DW7/UjK/qB+dVPFmmiORb6JRtbiTHr61zkE8lrcRXERw8TiRT7g5qou6uLqewfFa887U7DS/vCNGnYe5OB/I/nXP+Fp1svE2l3DqMJMqk8cA8Z/XNQeI9WXXtfbUEOFeGML7fKCR+ZNOstow2Sx65qXue3Bxo4T3uv6nv8A/atkJ/Ka7hD+m8UagTJEFQ5yM5FeLxyA4zXVeFtbeC7WznkJgl4Xcfun/CqUlc8Wx474xJPjXWM9rgj8hj+lYw61qeKJPN8XazIvIN5L/wChEVmKKfUQ9Tirken3k0e6K3cjtxVrRbeN5PNkAbb90Ed66yGQYApOVhpXOFMUsB2SoyN6MKVTXdXtlDqFq0Tj5sfK3cGuFljeCZo3GGU4IpxkmDVgZsKarGQraAhSxJJqWZsRt9KitVaXyokJBbv6U2I7DQby2FhbwiUbwvIPHNbrHK1z9jFHCgC8n1PU1rRSnGCeK8urg7tyiz6XCZ7yRVOpDRdUMlOc0+DoKil4YipYelcElbRn1NOSnFSjsx0vSkj60s3SoVnAbC4PvVUqUqjsjmxmNpYSHNU69Ca4/wBXVKI4kFaAdXXDYNVJIfKmBHKN0rSph5U1foc+DzWjipciVmasP+rFVJlPmGrUBygqCUfvDXMj0jNsHw4rZzujrAtm2yj61uxHMdN7ksyrxOTWXnZLmtu8TrWLOuGqkJkPiCcPpcVucESPk/h/+uubFsD92tTVi0s0Sj+FapKCn3q9nBxtSR8PnNTnxcvKy/AgVJY24zipZYlmQFgAw6GpfMUDpzTCwYGuux5ZnXUJK5bhh0YVXs32nB61fkIIKvnBrMCmK4Zc554NRLR3A2EbIqSNjHIrDsarQPkVOavdC2OhOqJa2PnMcnHApNKS/wBfZ2W88hV6ACuV1CV/s6rk7RWn4cvmtZkJY7WODWF+V6l77Ghe3N1YSvp9/IJ4JRtD+h7VgMm1yvocV13iTTDeWfnw/fXDD3Fcp1bJ61UHq0J6GnpD5QxkZKnj6VtW8rRzlW4HUfSue05gt2FycPxWzfqxsHliB3qpOfanJHqqLr4RW3iOl8QvLfpY2O0yM23e3QVY1G617w8wmuPLmiHJKdq89t3m+2l0ch92c13MUZ1mwVpJ33sNpy2cGspTSR5ii2YV9LHc3cl3GcrcMZOfU9f1qt2xSi2ls99tKPmRyKBW0XdXJe5qaXPsBUmtK81qOwi5IZz0Fc7DL5Ugbt3rL1Sd5LwtnIzxUz01Gj0VbfXzpUOpxC3eKTkIrcgVzt/eR6g5nCeXcJ8sqf1qbw/q15Pp39mNcuqr80YB/SqWpWE1jfmctuhmXhvf0NQqi5lYfK7NlC7k2wHml02cLfxof7uKguzlAPUioYiY5cj/AFpOeO1ay1ZCO3imCLuY4A60+11K5v5ZIdNtHuGjGWIOAK5q/vmGnfKfmPDVF4X1250i+8yJtof5WzzWbaT1K16HUx60GuBa3sD2038O7oa2ofuiuZ16xvL6D7YriSSM7xjrj2roNOLNZwlvvbRmvMxijdSR9bkFebjKlLZar/Imu8+S23riseGfJAJ5FbU3SuX1ZXsRLIoOxhlSO1VgpJNxZPENCUoxqrZbluXxAIZ/s9tA1zcH+BaZL4hurVxHqmmyW6E8P1xXK6RqbWWoCfq27OTXe38ra/pwIVDlemK9B8ri0z5alUnCSlB2aNSwmS4tkljYMjDginSD5zWL4PSaLT5YJlIMcpUA1vOPmrw6keWbR+h4Ss61CNR7tHOD5ZvxrbtG3JWJJ8sma1LB8jrSZsiW7Tg1hXQ64ro7hcqa5rV7iOyt2mcEgHAA7mnFNuyIqzjCLlLZHLao1zBflwfkblf8KZHfydJIy1LeaiZgrGIFh90elVUhvroZDFFPocV7tFSjBJ7n5/jZ06leUqezZpqVkXO0r9aQxHqDWcdNuVGfObP1qMT3ducMxb61tzW3OUt3C4bHGazZgRMG9asvIZhnkMOapzuWK+tTIC5A1XFORWZC+BV2N6cWJk7RiRSrDg1Z0mxTMwkl2oqllJ7GoEYGnnd5bhTgkYonBSQ4yszct/EcAtFt3SSWRRyEXPFY95HbvGtzavuR2IZT1U1H4Y1OPSdRWaZiCxKufatS2sLfXL+6FjKsSZD4Y1lT0Zb1RkRNsdX/ALpBrsIF3wg7wQR7cj/P86qDwXcg8XMR/GtzT9A1CKBIo0SUoMZDAcf5/ma1ep35fiIUrxm7JnF6l4akguvtFmw2E5Ktnir1pLDp14kXnARSoC2T91q6PVrO90+zaW4tisY6kMD/AJ7V5xfXEct9E8LN5YHO7sRWM4LcWL9gmpUXudNqosb13MU378JkcY3YrAAI4roJ7y0vtGsB5ii5VuBsweTjk1OPA2ssNwjjwefvVdO0VY4JO7ucvJ9zHcnFV7q2EuGBAYV1b+B9cJBFsGHs4qKXwhrUSFmsXwBk4Yf41bs9ydTE0mGYlpFcJJCNwHriutMaavpLHKhWXcGJ+61cZNO1oZYwWSXBUqRir/hiZLu7S1u1LpK20Lvxj6VzzppbGkZszNYtZbCUxMQTgFWHQg1WtgI++WPUmuj1rw9f3F5Nb2MbTRwsQmXBKr6E1m/8IvrUQw1lJ+Fa813chpkYthKjbpB83bNVVt3hkA2jHTcDwavLoeqA/vbSZVHtmq08N0JRHIhgRez8E0NRYK52eizPE32GZlZgoaNgeGWtqHbuZQwyvUA15nJeyi+jw+VUAZB6j0rtYI7ZbOz1S1YRMzFZgZMhh9O1clahGaPTy7HTw9VW2ejNib7tV5baO7t3glXKsMfSp3OUBHQ8imIwHU4ry7Si9D7hypTVm00ef6hoF1p8zDyXkQHKSIMgj3rY0C8mtEQzAiCQ7cnsa6x2Vozhga4bxAZ7IShc+VJJuGOma9GhX9o+WWjPk8zyqGGh7ai7q+3Y762mh87YHTc3OM8mrTg7zxXAeGrez1B2Fy7iSNC/mCXawPbFdtYSvLYxM7q7AYLA5zisMVRS99HbkmNlU/cT6LQxrgYNT2D4amXS9TUdm22SuU+gN9hujrmfESRjTZvMGQeAPftXURHdHj2rjvG85t4beNTyzFj+H/660oK9RI4swq+zw05Pt+ehzUMOWG/Az69a0UAVeOlYdpvml8xmJweK2Y2OOa9+Luj8/GTz+WOEyazZrwOSHjFaMvPaqFxEj5wefSnLQCBWiZshtv1qrd7fMBU0kkZQ8jFQSsd6nNZNgTxMauoaoRnFW0binEGXFbip0kNVEbNTp14FaXEUL9NjZI5IBplldzWcrPECSw54q5fgOq4YdqS0ZraVZIGbzAD90dqxt7xV9CymvXoHMbfkad/wkV7/AHH/AFq2NR1EAYlkwf8AZH+FTwanqCzxMzMV3DOUGMflWvL5iirtI5+51i/uAyvJMUP8OSRVRQ7I7FSCOa9Qe4l2ZJRf+2a8fp/nFcFqDGW9vDIwBZz7VEku5118JKik20zIWVlKnJwD0zXRx+L7hAAGmXAx/rjWPbw4ljIxlSCMjNdDLqtwkf8Ax727HtmBf8KKcX3OSQ1PGk6DHmT59pjUV142vmQLBc3KHPOZSamOqSY+aysz/wBu4qBtWHfTrE/WAVdn3J+Rz893Jd3BlkYs7HJJpfOktplMbFXU7hitl9USdDENPsk3cbkiwR9KyZ4i1wx68YrOcSlua+ieJ7rT7mWV7iddwx+7I5+ua3x49kIyby6B91Q1x1tfQ2EBSXT4Lgk5zISCPyNTDWdPc4OhWw/3ZHH9acXpuB16+OjtJa9uM4/55Iea5XV/EdxrB/0llbbwMIAaYNQ01v8AmDRj/ts9PM+msv8AyCgCehEzcU9X1C5lqP3e4ZwKkhv50SNBKQgPT0qZE8y1faoAIJAqvDa7ioIOM84rNp9Bo9FtfFEQhjQ6hZ8KB80DU+58TwRQbxc2MxJxtSJgf14rkxpelFgPOnU9/nU1pr4PsZxmLUJmU+gBpzqKnrI6MPha2JdqSv8ANCyeK1ublI0hiTLAbkGCal8QmI6fJ5qFgeBj1pieCLa3njmW7kYIwYqVHOKd4i4siucZNefUqQqVo8p9FhMPXw2CrKuuml9ehxKXEkBdo3K9uK9P8L20yaDA07nfJl+e2a85tdOee+ggxne4HHpXsUUSxQpGo4VQBSxs9FExyCj70qr9DGuVytUI2KS/jWnMMpWVINslcJ9OdHZuGQVw3j1mm1m2tk6rFn8zXWafcKFAJrj/ABHJ53iS6YdQEQH22jP8668FG9Q8bPJ8uGt3aM23gEShQc461bAwOlNiUCpgPl6V7kUfFsrSZ5qjN82V7+taUi8VQmXmlKIIz3ZsFW7VRY7pOKvXYxHu79KooPmrnkMnXNWU6VAoqwi8VUQJoyRxVsOVsJiDzkYqvGmanMUjxlFYBT1qpQcloOLS1ZjsHBLZJA61PFLJHhkcqfUVeFg2eWBBHIFMXTn29cexqPZS7CuRi8utv+vf86d/aV5jH2mTH1p0lm0SZzke1LDZieMOj8H9KrklsF0NbU75gQ11Kc/7VZ8ru0mWYnPqa6Cy0Jr4ygShDGASMdRVW60nbcLHkAgdhik4SNnTqcntPslBJHQq6sQw6GrP9qXpGDOxq3/ZoVNvGfWqxt1II7jvT5JIxuKNYv1GBN2x90Un9rXh6uD/AMBFAgXbg8mgQqoOQDS5ZBoUrm5keTcWwfbiiOVsZyc0+4hXYxHamwDa6bkyM8j1qHdOwE6XUipt2oR/tKDUgvX2bfJgxn/nmKsWVsNS1OHTrW3DXMzbEXOMmq80sNrNLbzwOk0TFHRgQVI6g1SfQfS4LeMpLeTAc+sYqOS8eQH93Gv0XFILm1PRST6VOvktyUIHpmhcwjNM8g+UMQDxgVOkrLt74PT1p8loXk3RYA9DU0Nuu5g6k4o5WNOwJfIODZwnryc1Zt9dltX3QQxofbNIlnGf4G/OnnTUHJUj8abi2rMcZuL5ouzLTeMr7p5cQ49DWVc67eaiDHNt25zwKnNhGflAIJ4zmm/2Bd2zZkA2scLg5rB06cGrpI7liMZXi4qTkupDp2ptpt6twsYkZegbtXqulXpv9MgumXa0i5IFebw+H7mZzEsJ3/ezuHSvRdGtXs9Jt7eT76Lg1x4xxcU1ue1kcMRTnKM01H9SD7yVlXh2c1qRHKVlaoCAcVyRV3Y9+rLkg5FSK/Mb8Vj3k3nX00xH3m4/AYp6LJvZiDgc1VzuYsa9jDU4x1R8Pj8ZUru0tixEMkGpy3GBVNJtjDP3auKFkG6Mg+1d8TzGROfWqMxwTV90bPSs65yGwBzRJ6AjOvnB2qPqaqIORVi/hkt7ySKT7ykCq6feFcTlzO5rKLi+WW5YWp0bGKgWpRW0TNlyNuRV2PmstGIxV2CX1NbxZLLopwGaYpzUoGBWgMa8YZSKzoWNrdbW/wBXJwfY1p1TvIRIpPtUSXVAa2lTeRqaZO1ZFKH+lNv49mqkdsHtWRbXDGIc/voiDk98dDWtPN9puVm6gxgg/WlvJHbConhZQfRoguW8uJvU8Cs8KcVPdvvlCA8LSpHxVM4ittPpSFTjkVdZFFV7h1RO2aVgKM33TTQPlyOopGOUP1p+fkbiuae5aOj+GsQk+IenyN92LzJD+CH+pFej/EX4eQeJA+saRtj1RV/eRdFuAP5N/OuF+FkAk8VzyH/lnbsc/VgK9yhVTgVxVZtTujvo0lKnqfKQZ7eVo5I9joSGUjBBFWo5d3Nep/FDwEbgy+INKj/eqN11Co5YD+Me/r+deQRuQa66VRSVzjq0nCVjWjlAxxU6zpjpzWdG+7oasIOma6UzIvLPjtU6OJF5qkq54FWVzGtUIVo/StK2kW6szBITuTjj07Vm+cOjA4qS2m8qdWz8p4J9q5cVS54O26PSy3FKhXTls9GdHpUflP8AMxcnjJroVPyiuesTh+tbyN8gr5+Wr1PvopJWRBFp0qjl4/zqO40hpurp+dcYb+6B4nf86cL66I/17/8AfRrv+rwPmp5lWkrOx0tz4cc2UqQvH5jDA5rEHg+/zjfF+dV1v7of8t3/ADpft91/z3f866Kb5NEeZUoxqO7Lq+D7vGC0fPv/APWp6eELyI7g6cdg3/1qof2hdj/lu/50v9pXeR+/f8619vJGX1WBal8MatIfleMD61FD4P1MXUby+WyqwJ5qMald/wDPd/zpf7Uvf+fh/wA6mVeUlZjjhoRkpdiLWvBep3eoPPCI9rAZ571nDwFrIIO2P/vqtcapej/l4f8AOnjU7xutw/51lF2Vka1aUas3N7syl8D6uP4I/wDvqpR4M1UD7if99Vf/ALUvf+fh/wA6Dql6Olw/51qqrRl9UgUP+EM1XtGn/fVA8I6upyIlP/Aq0P7Wvv8An4f86cNWvv8An4f86ft2hfU4FeLw1qo4aFf++qsr4d1H/nkPzpTq19/z8P8AnSDVr4f8vD/nVLEyE8HAU+HdRH/LEf8AfVI3hrUiP9TkH3px1e+x/wAfDfnQNZ1D/n5en9ZkL6nAzZvCesLLvits9uvWrdn4b1iKAiS3Jx0Ge1TjW9R/5+Xpw1zUR/y8tQq7TuH1SPcqJ4Z1XcWa0OTz1qceG9VC8Wpqb+3tSH/Ly1L/AMJBqeP+Ppqf1hi+qR7mbJ4a1pmyLRv0qrJ4V1uRstZtj61vpr+pBf8Aj5P5Uv8Ab2pf8/J/Kk67YfVV3Oak8K6wsfFk/Wmnw3q43ZspOnpXUnXtRAz5/wClMGvagW5m/wDHRUOo2P6qu5L8PtOvtK1a8mubd41eEKpb616fBfvxn+VeXDXtQz/rh+VO/t7UP+e/6VzzjzO51U4ckeVHq8t+nlncw6V4l4z8JGLUHvdIhLQysS8Kj7h9R7fyrVOu6hg/vv0pP7cvj1kH/fNFOLhK6Y5wjUjyyRw0Wj6ojf8AHlNjv8tX10y+2g/ZJQf9011o1m8/vIf+A0f2zd5HzJ/3zXSqzRxvCR7nNW+n3m/5raQf8BqydOugf9RJ/wB81v8A9rXR5yn/AHzThqlye6f981f1lroH1NdznhYTsDm3kz/u1E1hcpysEn02mulOqXGc/J/3zS/2rcccR/8AfNH1l9g+qLuU9K81kUNG4ZeDkGukjVtg4NZX9pTjkCMH/do/tW69V/KvNqYZSlzJ2PoaGbSp01CSu11P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73" name="AutoShape 8" descr="data:image/jpeg;base64,/9j/4AAQSkZJRgABAQAAAQABAAD/2wBDAAgGBgcGBQgHBwcJCQgKDBQNDAsLDBkSEw8UHRofHh0aHBwgJC4nICIsIxwcKDcpLDAxNDQ0Hyc5PTgyPC4zNDL/2wBDAQkJCQwLDBgNDRgyIRwhMjIyMjIyMjIyMjIyMjIyMjIyMjIyMjIyMjIyMjIyMjIyMjIyMjIyMjIyMjIyMjIyMjL/wAARCAEsAS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0BzHSScHmktjlBSy14LP01blSYDaaxLnh63ZPumsa8GHzVRJkR2xwwrR7Csu3P7wVqdUBoGtiF/vCoz1qSTgA96ic9KB3Jm5jqOM/MKdn5KYn3hQM0k+7SfxUqfdpB1rNjLKfdqjedaup92qV7VRAksjV5/u1n2J5rQf7tDGyk45zUT1K5qJ6RLGx/erRTlBWah+etGM/JTZa2I5arP0qzMOKrP0oIHW7fPV48qaoQffq+OVxQxlKUYJp9ufmps3Wi3Pz0MRpr92qtyMg1aTpVe4Xg0IRiTcPU0R+Wo7gYaiE8YpginqAyRUmmcUXq5ApdOGD+NV0JXxmwP6VMhylQCpo/u1kzYaPv1LJ/qqi6NUzcx0XEzMH+uqzVY/66rIxirBFizOUqWUdar2J+UVZlFJkdSs44rJvVrXas29XinEUjMi4k61qxnMQrIHD1q2xzHVMENl5FQN0qxIOKrnmkCFB+WnJ98UwU5PvCgo0Y/uUoHNIn3BSgjNZsZaQfLVC+q/H92qN9VRASx6itF/uVm2JrSf7lDApP1zUT1K/U1E9Ahin5hWhEfkFZw+9V+E/JQy0E3SqzDirEtQnpQSMjOJK0F+7WcvD1oRn5RSYFacc0yD/AFlSTDmoouHFNiNSPpUc4yDUkX3KSUcUIl7mFdDBNRwnmrF4vNVYzhqY0JcjNOsRhqSbmn2Y+b8afQS+I0jUsfK1Ee1TRfdrNmpGeGqfrHUD/eqcf6uiwmZjjE1WAMioJs+dU6/dFWCH2DcCr0g+Ws2wbpWoeUpshlM1SvFypq83WqtyvymkhSMJ+HrQs2yMVQnGGNWbJucVTFEtS8ZqrkBiKtzVRY/vKBN6jycU+PlxTHHSnx/eFJ7GiNFPuCgcGlT7opp61Ay3Eflqle9Ktx/dqnen5acQG2Jwa02+5WVYnDVqn7lNh0KT9TULd6mk6moT0pCI+rVet/uVR71ct+goZSHy1DnIqaTpUGfloEMAw1Xo/uiqH8VXo+goAjm61Cn36nm6Gq4Pz0CNOE5UU+QZFR25+WpmoWhL3Mi8XisxTh61rxeDWQT+8NVuJEj81LaDDCoic4qe360PYpLUvGpoulQntU0fC1BoRv8AeqZfuVA5+ap0+5QJmdPxLVhfuiq9z/ranQjYKoERWB+YVsDlKw7IgMK3E5SmyJFV/vGoJxlKsyj5qikX5DUoHsc9dDD0tm3z1JeLg1Xtzh6tkI1peUzWZKcP+NanLRVmXGQ/40LYUiZvuCnRfeFRA5jqSI/OKDRbGmn3BTT1pU+4KQnJrIonjPy1VvOlWo+lVbw/JVRAisz8w+tax+5XLzavBpqnd80h6KBnH1rAuvEGp3hbZM6oOoQYA/AV0Qw8p6nl4vNaGH93d+R280sSNh5UU+hYCoGuYOnnR/8AfYrgkubw/N5gk7kMgq7FesoAmRVzxkLgCuhYHzPKfEMukPxOvRllcBGDH2OavQgrwQQfeuOS6iTAJCnqCvFXYL64Vl8q547bjlT7Y6iiWBVtGXT4h196GnqdNJ0qv1qlb6wJZDFcJ5bf3gMir207dwIZT0I71y1KM6e60PZwuPoYnSm9e3UjPWrkH3RVJutW4DwKxO0fLVX+OrcnSqhODTA0LY5FWSMiqtueKtZ4oIkZ94vymsKXiU10N2MqawLjiSmTcVecVbtxzVKM8ir9uKTLjuWmqSM5Wo2qSI1DNCOTrViPlKryfeqaH7lMTKN1xJT4z8gpt2PnpYz8gqwRWtDiQfWughOUGK5uA4kroLZsxigiWwkw5qFuVqeYdTUA5qeobox79cVnRnEn41s36ZU8ViNhZK0M+ptQHMeKoXYw9WrR8riob0c5FJDkQo2UxU0X3xVZDip4vvikWtjUQ/KKD1pE+4KM81BRYj6VzniXVTbf6NbsBMRknutbdxdJZWctxIQFjUmvMrm7e6uZJyCZJCScnpXVhqXO7voeNnGNdCn7OD96X5DBBNdS4Dh3J5DHkmp7crDuVvlkXjOOhp9rmJP3o+Ru+MfkameE3swCgu3RWxyR7+v1r1NEj453bKjz4YsuMHIYLxz61Wa4dhtPK4/Surs/A2oXShwu3PTPetaP4azsnzyqOenpU+0Q1SkcAksvlBc8r0NPF9LH8p7dK7yX4eT20LPG4cD+HFc/N4R1CRm8uBjt46Ue0Q3TkjJi1iQEYbaR05/Our0DWftUkcMj5z8uCO1chfaHfWLfvYHX8Kt6Eri4VhnKHJAol7yt0LoydOopJ2O+cAHFT254qpHKs8e9Wz2Psas25rxpLlbR+g0pqcFJdSzJ0qm1XH+7VOTrUmhdtTwKu8YrPtG6VfHSmTIrXA+U1z94CHro5xlKwL4fMTTRmytGckVpW3IzWVGfmrVtfuilI0gWWNSRdKjenxHNSaDZetSwn5KhlPNS2/INAFW8HzUkR+QU6761HGflqkBUX5ZB9a3bNsoKwW/1grZsWyBTMy3L901WXhqtyD5aqdGqeo47EF2m5DXPXC7XPbmunmXMZrnr1MMatMye5JZv0qW6GRVO0fDYq7J8y0DexSxg1PF94VGwxT4j8woZcdjUT7gppzmnR/cpD1rMo57xlcMmmQwr0kk5/CuHXzCOGNdz4wQHTYnPVXx+Yrj7ZGLdCR6CvTwv8M+Nzu7xdn2Re06WeP5eCO4I4rvPCekrPdCd4kAAzgCuV0uJpJlXbnJ57816foNu9taAOoXPpW056HnU4am/bQRBQAOcfSr62gKDbtOO2az451jUE/NzgD3pRrkduStxAIwTwV54rOKujobLckKbSpwPoah+yxYIGCT3p8ep21wcBVIPcirCSwZwVK/SiyGmYOpaXbTR7JlRgexrz/XNETRbtbq1hzDKdrDP3TXqs/2NnOSC3YE1zfiOx8/TZ1wuGXIwc4I5FJScZLsTOKlF9zhNHuZJWnR1ZejKGrbg61zWgvm8uA33tmc4xxkV0UB+euPEW9o7H1WUN/VY38/zLp5WqklW/wCE1UkNYnpE1t2rRHSsy1PIzWmp4oJkNl+4awb9ea33+4axb9eDTRmzJQ/PWraH5RWQpxJWvZ/dFEi6ZZenw0yTpToTioNRs3WpbbpUU3U1JbUWAivBUEZ+Wp72qiE7apbAQS8PWlYPWfcD5jVrT3wwFMzNtuVqm/ElXRgpVOUYbNJhEcRuQ1h38fJrej5WszUIutNESMKJtslaCtkCswjbLVyJ84piT0JJAAaSMfOKdJyKSL74oZojUj/1dNanJ9wU1qzKKmqWEepWPkz3P2eMMGL7d36VhT+H2t7UzWs63VuDgsqbGH1FdhZwecSCoYcDBFS3Utus0dskWJGBDMOhHvXdQk1A+WzWKqYh+RieHLREmXzEwR29K7iKfy4wMfjXOaZZeRIxx1PGa63T4o5MByPfNaN8zPPjG0SvZ3EMjlHbCjvV+7fRvK2SXMKSY4V5FDfkTTLvw3a3eWSSRD3Ebbf5VzN74J0fzQ7WzJIvcN1+uTWi03JavsasE6LKI0YN6EGtO4k+zwqztjPesnSfDr2oiEDSSRgjBc5IH1rd17Ty9lEVByjDcBS7laGC1pPqEn7pimOc96ZcpJaD7NLk7xjJNZF7a+I1m3aZqSQSBjlAowV7dRzU9vNrF1J5OpxIZUbIljGFcf0NKewLc5TSbOW3ubuSUYAcxr74PP8AKteE4eiVSlzcAjA81iKbF96uCpJuV2fXYKChQil2L4ORVWXrVpPu1Vm4NZnWLbn5q1ovuiseFsOK1oTlRTFIkb7pFZF+vBrXPNZt+vBoM3sc4eJa17M8CsmTiatWy+6KckFItSU+LrTJKdCeahm42c0+1qOfqaktaoBt4Plqkp4q/eD5azl6U0AXI5NLZPiQU66HJqvbNtkoIOniOUz7VXn61JatujFJOvBNIlbjYTmoL2PcpNSQnBqSdd0dCY5nH3S7ZT9aWFugqxqMW1iaoxNhgKswWjNI8oKI/vikU5Slj++KDdbGpH/q6a1Oj/1dNfrWRRraGVJmRuTwwA64HX+dW/sa25DsoG7cQx7+mKxtPuDa3aTDnHUeoravrtHVTHMgRjxGvUn39K66MvdsfN5pRca/P0ZRZvKcHOBWna3WxQSCDWTdEECrdpiRBliBitEed0OltJZJ1wCFBHJNWmsdPg/0iceY455PArJs7tUwFIJHpVfUZp9Sk+zxsVQ8uR2HpWyehnY6Gx1Y3qySQWq/ZE4EmPveuK0pGt7qw2g49K86fWde0i0WzstNEyINvMgUY9qda+K50hKTwyRuQfk96u+moOCvobbQWuoTTRxExTxNhkYdfenC2itIjv8Av+9c9Fr1xdzWkr23k4zGTnn2zW1f3YktSpHIGazktCrHI6hj7dNt6bqpqfnqa4bdM596rA/OK817n2VBWpRT7I0ozkVWuB81TxHKiorgUGpDH98VrW5+WsdDh61bY5FAnsWqpXoyh+lXaq3YzGfpQtyNzl5xic1p2I+UVn3S4mP1rQsfuCqkKkWpKWKkkpYutRY3GTnDGn2h5qO4+9S2h+egVya7+5WaDWpdD92ayT1qkIsXY5NZ8bYlrTu1rLPEmaCbnR2L/IKsTdDWfp0mQOa0ZeVpMXUqRnD4qy3zJiqnSSranKikimYOpRcGsLlZPxrqdRjyp4rmpVxN+NarY55aSLcZ+WpY/vioo/uVLH98VJutjVj/ANXTH606IHy6R6goWLrT5MKwbAHvTIzg06ba2FJALcLz1OKqN+ZGGJSdGV+xK8uSMmrMEvy9eKxhMWRT3HWrdrOOQe9dltT5C9zft5QqkjkgUR6gkGBkB2+ZsmobOUeQ54I6CqepeGbTUE8yRX8/+8HIz7cVtCxL7Gy+saftDSTrnuF5qpNqWkSrl5k5PHHNce3hCOJy32m5GOMNIRj8cGqlz4Yl2o39pSKVP94HP0AFa6Fcj7fid4PszwYjYOOCGHakv7jYgX0FZehadPZQpFLMXzzkjBp+pS5dxnvgVhVkkmXh4OpVUDNYljk1CT84qU9KhPWvOPskaEBytJcDim27cU+flaBlMferTtT8tZnQ1ftG7UCNHtUE4ypFTDpUcnINBKObvE/eZq1ZcKKbeJ85qS0GAKpigrSLEnSiI8iiXpSRVJsNuetFp9+kuqS0Pz0Ely5H7usdvvGtqfmOsdx85poC/dDKmsabh63ZxmOsa4GDQkQXdOfke1bZ+ZK56wYBxXQod0dDQMpPw9WIj8tQzjDU6FuMVJXQjvFyprmLtds3411s43Ia5q/TD5rSLMKi6jY/uVLH98VBGTtqRXVGyzBR7mizbNFJJXbsbEX+rpHrObW7aFMAM59ulZ0/iKViRHCg+pJrWOFrS6HFWzbCUtHO/pqbc93DZQmadwqj8z7CudsdTl1rxdp0e8xxGZY41z0zxz+dZd/dTXTl5n3HsB0FZ1vdSWd5FcRcSROJFPuDkV30MIqestz5rMc2niXyU9I/mehTQSQ3Ui7SPm6GkAMZHb0Ndzq2jLq2nRa9pqeZDdRiZ0XqCRnI/rXNGzLRk4yP51nOm4uzOeFRSV0N06+EZaGU7WJyua6C3l80AE4Nc49sjrtccgcEdRSRXs9gfLmBZOzjpS32LUjpp9P+0Z5wfrVb+yVjIZjnHeq8Otq8fXkdzSTazuGyMMST0qnew1MW4ukgbcx5XhVHc1kTszcsck81HqF/b2dxAbp8PMSF/wBkev0p8hDLkHIPIPrXJXclZdD3MopQd6l7tfgRdqharHaq71ynuli2bIqzIMpVO3bmrjcpTApOMGrlq1U5ByasWpwwoGayn5RTH6U5DlaZJ0NBK3Mu6XLGi3XGKfOMmiEYplRXUdJ0pIjSzdKbF1FIobdUy1/1lPuhUdqf3lBJpTf6usaQ/Oa2ZP8AV1jyD94aEBquMx/hWNdDBNbS8x/hWXdpyaZLKto2JB9a6S2bdGK5eIlZR9a6OxfMeKGHQW5Heo4mxVidcrXI69rsmnyi2tceaRlmx90en1p06cqkuWJjiMTDD03UqbHR3moW1qpEsgDdlHJNc1dah57nYm1R6nmsOG+NyxLsfMJyST1qyJAR717FHBU4q8tWfI4vOq9Z2p+6vx+8na4fHDH8KheUnkk5prNxUe7NdcYRjsjyp1qk/jk36sR2NQoSWJPSpG+bvVU3Xl/LPHs9GHINUZizc5qi64ar7PG65Rgc+lVHXNRID3b4K62t94en0iZ/31k+UBPWNuf0Oa6zXPCUc++4s1VJjyydFf8AwNeFfDXVjpPjSyy+2O5P2d+ePm+7/wCPY/Ovp+BvMjG4c1MoprUak4vQ8aurCSGVkkjZGXhgwwRVCS3fONhx9K9R8XzaBa2hfVLuO2nx+7IG5z/wEckVwVhqWnXtzHAl9aYkICtJJsHPrkZrmlTaZ2wk5R5rGcmnxsoyike4zWtpXhme/kAij2Q95CMKP8a7+z8J2Nuiu4WeTryPl/AVfdRDGVRQqqOcDAFaRo33MpV+x8+fFeyh03xRZ20PCLZLyepO5sk1zthrU9pGI+Hj/ut2/GrfxG1ZtX8cXcnRIQsKD2X/AOuTXPxAmnKnGWjWhNHEVKUueDszrrbXraUbZA0Z/MVcMiSLuRlZT3BzXGKp9atwTvCco5Fc08BF6wdme1h8/qx0rK6+5nVwHDVocFK5aDVpIz8yqw/Ktm21a2nAVm8tvRulcdTC1YatXPbw+bYWvopWfnoSS9TT7dvmpsmCcg5HrSRHD1zHpGzC2VpJKjgbjrT5OlAFKXrRF702U0sRzQOIs/SmxdaWb7tNj6igoLroKgtv9YKnuvu5qvbn94Ka2EzWb/V1kSj94a2OsdZMy/vTSQjRgOUFU7xetWLRsoKjvBwaZLMRvlkzW5psmQKxJhhs1oadLyKGCN2QblrybxBdPHr14MBsSEfhXrDEmFioyccfWvIbqWaS9mHyNKGO+N1w2e/WuzAr3m7nz3EE7U4R8yOC7jLDcu0+orT8wMgkQ/Wsf7Rbh9s1tsf06VegnjYAKcL6V7EWfJl3dkZphNRxvyVz0pzVQhC3FMZtwIIyD60HkEVGjkjDHkcGgACqowoCj2pjrxTzTSeMUmguRxu8MqSISHRgykdiO9fS1r4wlvvCFle6ZCJ724gBdQf9W3Rvqcg4FfNB617P8FdRjm0++06QAyW7iWPPUK3XH4j9amwzhtZg1mx1hm1r7Q73J3LNP1b6/wCFVGjxGpxknAAHevV/iw0EfhqKKSEM8t0ipJ/zzIBOfxAx+Ncb4KtrSbxXZ29/+9VgRENvG/HGf1/GolHU9vC1m6Dk1sdr8PdW1HRtN8rWrtWtXx5EB+aSEe59Pbt+lelSCOayZkIZGUkMD1GKow6HYQszLAN7DDH1pVto9LtXjgLeS2fkJzt9x/hV2tseNOXO3I+YvGdr9k8YajGWDHzN2cevP9axh7Vu+OX8zxxqvPSQD/x0VhCkySQzrEm5s/gM1JDK0oLFCg7Z6mmqAAeKkVh6U0BKCTipVfHFQjGOtOB5qwL8N7LERtY49O1aVvqcLcSHY1YG7IqDcSjsT1OPwrmrYanUWq1O/CZliMM/dd12Z6LbPkD0qaQ/LWXo0/n6dBITztwfqOK0pDxXhSjyto+8pzVSCmuupSlPNOhPSo5etPhwQKRpEdN0psfWnTH5abH1oKC5+5VW3P7wVbuR8tU4eJBQhM2l5jrMmB808VpR/wCrqjMP3hoQh9i3yipbpMrmqlg/QVfnBMdBLOfugATS2L4kFPu15NVLd9sv400K9jrI5UWAu7BVAySewryvXyLzWbm6j+6z/KwHUDgH9K7HXNUhtdIME8Mjpcqyb14CntXDQM64HnJIno3Fejgae8mfMZ/ifeVFerGJJHcr5N0uSOA3cVWlgktJCYmLIO3tV65sxIPMi4PpVcM7qI5PllX7pPQ+1ei13PmhyXWQkg47MKvht6g1jtsCvgFGxyhq5aS7ogKcX0EWiaib5XD9jwakNSWsay3MaN90nketUwRas9Iub0BkUKh/iarE/hm9ijLoUlwOi9a6O3YLGoHQDAAq9G+Ryayc2VY8xkUq5VhgjqDXX/DDVf7M8cWiu22K7DW7/UjK/qB+dVPFmmiORb6JRtbiTHr61zkE8lrcRXERw8TiRT7g5qou6uLqewfFa887U7DS/vCNGnYe5OB/I/nXP+Fp1svE2l3DqMJMqk8cA8Z/XNQeI9WXXtfbUEOFeGML7fKCR+ZNOstow2Sx65qXue3Bxo4T3uv6nv8A/atkJ/Ka7hD+m8UagTJEFQ5yM5FeLxyA4zXVeFtbeC7WznkJgl4Xcfun/CqUlc8Wx474xJPjXWM9rgj8hj+lYw61qeKJPN8XazIvIN5L/wChEVmKKfUQ9Tirken3k0e6K3cjtxVrRbeN5PNkAbb90Ed66yGQYApOVhpXOFMUsB2SoyN6MKVTXdXtlDqFq0Tj5sfK3cGuFljeCZo3GGU4IpxkmDVgZsKarGQraAhSxJJqWZsRt9KitVaXyokJBbv6U2I7DQby2FhbwiUbwvIPHNbrHK1z9jFHCgC8n1PU1rRSnGCeK8urg7tyiz6XCZ7yRVOpDRdUMlOc0+DoKil4YipYelcElbRn1NOSnFSjsx0vSkj60s3SoVnAbC4PvVUqUqjsjmxmNpYSHNU69Ca4/wBXVKI4kFaAdXXDYNVJIfKmBHKN0rSph5U1foc+DzWjipciVmasP+rFVJlPmGrUBygqCUfvDXMj0jNsHw4rZzujrAtm2yj61uxHMdN7ksyrxOTWXnZLmtu8TrWLOuGqkJkPiCcPpcVucESPk/h/+uubFsD92tTVi0s0Sj+FapKCn3q9nBxtSR8PnNTnxcvKy/AgVJY24zipZYlmQFgAw6GpfMUDpzTCwYGuux5ZnXUJK5bhh0YVXs32nB61fkIIKvnBrMCmK4Zc554NRLR3A2EbIqSNjHIrDsarQPkVOavdC2OhOqJa2PnMcnHApNKS/wBfZ2W88hV6ACuV1CV/s6rk7RWn4cvmtZkJY7WODWF+V6l77Ghe3N1YSvp9/IJ4JRtD+h7VgMm1yvocV13iTTDeWfnw/fXDD3Fcp1bJ61UHq0J6GnpD5QxkZKnj6VtW8rRzlW4HUfSue05gt2FycPxWzfqxsHliB3qpOfanJHqqLr4RW3iOl8QvLfpY2O0yM23e3QVY1G617w8wmuPLmiHJKdq89t3m+2l0ch92c13MUZ1mwVpJ33sNpy2cGspTSR5ii2YV9LHc3cl3GcrcMZOfU9f1qt2xSi2ls99tKPmRyKBW0XdXJe5qaXPsBUmtK81qOwi5IZz0Fc7DL5Ugbt3rL1Sd5LwtnIzxUz01Gj0VbfXzpUOpxC3eKTkIrcgVzt/eR6g5nCeXcJ8sqf1qbw/q15Pp39mNcuqr80YB/SqWpWE1jfmctuhmXhvf0NQqi5lYfK7NlC7k2wHml02cLfxof7uKguzlAPUioYiY5cj/AFpOeO1ay1ZCO3imCLuY4A60+11K5v5ZIdNtHuGjGWIOAK5q/vmGnfKfmPDVF4X1250i+8yJtof5WzzWbaT1K16HUx60GuBa3sD2038O7oa2ofuiuZ16xvL6D7YriSSM7xjrj2roNOLNZwlvvbRmvMxijdSR9bkFebjKlLZar/Imu8+S23riseGfJAJ5FbU3SuX1ZXsRLIoOxhlSO1VgpJNxZPENCUoxqrZbluXxAIZ/s9tA1zcH+BaZL4hurVxHqmmyW6E8P1xXK6RqbWWoCfq27OTXe38ra/pwIVDlemK9B8ri0z5alUnCSlB2aNSwmS4tkljYMjDginSD5zWL4PSaLT5YJlIMcpUA1vOPmrw6keWbR+h4Ss61CNR7tHOD5ZvxrbtG3JWJJ8sma1LB8jrSZsiW7Tg1hXQ64ro7hcqa5rV7iOyt2mcEgHAA7mnFNuyIqzjCLlLZHLao1zBflwfkblf8KZHfydJIy1LeaiZgrGIFh90elVUhvroZDFFPocV7tFSjBJ7n5/jZ06leUqezZpqVkXO0r9aQxHqDWcdNuVGfObP1qMT3ducMxb61tzW3OUt3C4bHGazZgRMG9asvIZhnkMOapzuWK+tTIC5A1XFORWZC+BV2N6cWJk7RiRSrDg1Z0mxTMwkl2oqllJ7GoEYGnnd5bhTgkYonBSQ4yszct/EcAtFt3SSWRRyEXPFY95HbvGtzavuR2IZT1U1H4Y1OPSdRWaZiCxKufatS2sLfXL+6FjKsSZD4Y1lT0Zb1RkRNsdX/ALpBrsIF3wg7wQR7cj/P86qDwXcg8XMR/GtzT9A1CKBIo0SUoMZDAcf5/ma1ep35fiIUrxm7JnF6l4akguvtFmw2E5Ktnir1pLDp14kXnARSoC2T91q6PVrO90+zaW4tisY6kMD/AJ7V5xfXEct9E8LN5YHO7sRWM4LcWL9gmpUXudNqosb13MU378JkcY3YrAAI4roJ7y0vtGsB5ii5VuBsweTjk1OPA2ssNwjjwefvVdO0VY4JO7ucvJ9zHcnFV7q2EuGBAYV1b+B9cJBFsGHs4qKXwhrUSFmsXwBk4Yf41bs9ydTE0mGYlpFcJJCNwHriutMaavpLHKhWXcGJ+61cZNO1oZYwWSXBUqRir/hiZLu7S1u1LpK20Lvxj6VzzppbGkZszNYtZbCUxMQTgFWHQg1WtgI++WPUmuj1rw9f3F5Nb2MbTRwsQmXBKr6E1m/8IvrUQw1lJ+Fa813chpkYthKjbpB83bNVVt3hkA2jHTcDwavLoeqA/vbSZVHtmq08N0JRHIhgRez8E0NRYK52eizPE32GZlZgoaNgeGWtqHbuZQwyvUA15nJeyi+jw+VUAZB6j0rtYI7ZbOz1S1YRMzFZgZMhh9O1clahGaPTy7HTw9VW2ejNib7tV5baO7t3glXKsMfSp3OUBHQ8imIwHU4ry7Si9D7hypTVm00ef6hoF1p8zDyXkQHKSIMgj3rY0C8mtEQzAiCQ7cnsa6x2Vozhga4bxAZ7IShc+VJJuGOma9GhX9o+WWjPk8zyqGGh7ai7q+3Y762mh87YHTc3OM8mrTg7zxXAeGrez1B2Fy7iSNC/mCXawPbFdtYSvLYxM7q7AYLA5zisMVRS99HbkmNlU/cT6LQxrgYNT2D4amXS9TUdm22SuU+gN9hujrmfESRjTZvMGQeAPftXURHdHj2rjvG85t4beNTyzFj+H/660oK9RI4swq+zw05Pt+ehzUMOWG/Az69a0UAVeOlYdpvml8xmJweK2Y2OOa9+Luj8/GTz+WOEyazZrwOSHjFaMvPaqFxEj5wefSnLQCBWiZshtv1qrd7fMBU0kkZQ8jFQSsd6nNZNgTxMauoaoRnFW0binEGXFbip0kNVEbNTp14FaXEUL9NjZI5IBplldzWcrPECSw54q5fgOq4YdqS0ZraVZIGbzAD90dqxt7xV9CymvXoHMbfkad/wkV7/AHH/AFq2NR1EAYlkwf8AZH+FTwanqCzxMzMV3DOUGMflWvL5iirtI5+51i/uAyvJMUP8OSRVRQ7I7FSCOa9Qe4l2ZJRf+2a8fp/nFcFqDGW9vDIwBZz7VEku5118JKik20zIWVlKnJwD0zXRx+L7hAAGmXAx/rjWPbw4ljIxlSCMjNdDLqtwkf8Ax727HtmBf8KKcX3OSQ1PGk6DHmT59pjUV142vmQLBc3KHPOZSamOqSY+aysz/wBu4qBtWHfTrE/WAVdn3J+Rz893Jd3BlkYs7HJJpfOktplMbFXU7hitl9USdDENPsk3cbkiwR9KyZ4i1wx68YrOcSlua+ieJ7rT7mWV7iddwx+7I5+ua3x49kIyby6B91Q1x1tfQ2EBSXT4Lgk5zISCPyNTDWdPc4OhWw/3ZHH9acXpuB16+OjtJa9uM4/55Iea5XV/EdxrB/0llbbwMIAaYNQ01v8AmDRj/ts9PM+msv8AyCgCehEzcU9X1C5lqP3e4ZwKkhv50SNBKQgPT0qZE8y1faoAIJAqvDa7ioIOM84rNp9Bo9FtfFEQhjQ6hZ8KB80DU+58TwRQbxc2MxJxtSJgf14rkxpelFgPOnU9/nU1pr4PsZxmLUJmU+gBpzqKnrI6MPha2JdqSv8ANCyeK1ublI0hiTLAbkGCal8QmI6fJ5qFgeBj1pieCLa3njmW7kYIwYqVHOKd4i4siucZNefUqQqVo8p9FhMPXw2CrKuuml9ehxKXEkBdo3K9uK9P8L20yaDA07nfJl+e2a85tdOee+ggxne4HHpXsUUSxQpGo4VQBSxs9FExyCj70qr9DGuVytUI2KS/jWnMMpWVINslcJ9OdHZuGQVw3j1mm1m2tk6rFn8zXWafcKFAJrj/ABHJ53iS6YdQEQH22jP8668FG9Q8bPJ8uGt3aM23gEShQc461bAwOlNiUCpgPl6V7kUfFsrSZ5qjN82V7+taUi8VQmXmlKIIz3ZsFW7VRY7pOKvXYxHu79KooPmrnkMnXNWU6VAoqwi8VUQJoyRxVsOVsJiDzkYqvGmanMUjxlFYBT1qpQcloOLS1ZjsHBLZJA61PFLJHhkcqfUVeFg2eWBBHIFMXTn29cexqPZS7CuRi8utv+vf86d/aV5jH2mTH1p0lm0SZzke1LDZieMOj8H9KrklsF0NbU75gQ11Kc/7VZ8ru0mWYnPqa6Cy0Jr4ygShDGASMdRVW60nbcLHkAgdhik4SNnTqcntPslBJHQq6sQw6GrP9qXpGDOxq3/ZoVNvGfWqxt1II7jvT5JIxuKNYv1GBN2x90Un9rXh6uD/AMBFAgXbg8mgQqoOQDS5ZBoUrm5keTcWwfbiiOVsZyc0+4hXYxHamwDa6bkyM8j1qHdOwE6XUipt2oR/tKDUgvX2bfJgxn/nmKsWVsNS1OHTrW3DXMzbEXOMmq80sNrNLbzwOk0TFHRgQVI6g1SfQfS4LeMpLeTAc+sYqOS8eQH93Gv0XFILm1PRST6VOvktyUIHpmhcwjNM8g+UMQDxgVOkrLt74PT1p8loXk3RYA9DU0Nuu5g6k4o5WNOwJfIODZwnryc1Zt9dltX3QQxofbNIlnGf4G/OnnTUHJUj8abi2rMcZuL5ouzLTeMr7p5cQ49DWVc67eaiDHNt25zwKnNhGflAIJ4zmm/2Bd2zZkA2scLg5rB06cGrpI7liMZXi4qTkupDp2ptpt6twsYkZegbtXqulXpv9MgumXa0i5IFebw+H7mZzEsJ3/ezuHSvRdGtXs9Jt7eT76Lg1x4xxcU1ue1kcMRTnKM01H9SD7yVlXh2c1qRHKVlaoCAcVyRV3Y9+rLkg5FSK/Mb8Vj3k3nX00xH3m4/AYp6LJvZiDgc1VzuYsa9jDU4x1R8Pj8ZUru0tixEMkGpy3GBVNJtjDP3auKFkG6Mg+1d8TzGROfWqMxwTV90bPSs65yGwBzRJ6AjOvnB2qPqaqIORVi/hkt7ySKT7ykCq6feFcTlzO5rKLi+WW5YWp0bGKgWpRW0TNlyNuRV2PmstGIxV2CX1NbxZLLopwGaYpzUoGBWgMa8YZSKzoWNrdbW/wBXJwfY1p1TvIRIpPtUSXVAa2lTeRqaZO1ZFKH+lNv49mqkdsHtWRbXDGIc/voiDk98dDWtPN9puVm6gxgg/WlvJHbConhZQfRoguW8uJvU8Cs8KcVPdvvlCA8LSpHxVM4ittPpSFTjkVdZFFV7h1RO2aVgKM33TTQPlyOopGOUP1p+fkbiuae5aOj+GsQk+IenyN92LzJD+CH+pFej/EX4eQeJA+saRtj1RV/eRdFuAP5N/OuF+FkAk8VzyH/lnbsc/VgK9yhVTgVxVZtTujvo0lKnqfKQZ7eVo5I9joSGUjBBFWo5d3Nep/FDwEbgy+INKj/eqN11Co5YD+Me/r+deQRuQa66VRSVzjq0nCVjWjlAxxU6zpjpzWdG+7oasIOma6UzIvLPjtU6OJF5qkq54FWVzGtUIVo/StK2kW6szBITuTjj07Vm+cOjA4qS2m8qdWz8p4J9q5cVS54O26PSy3FKhXTls9GdHpUflP8AMxcnjJroVPyiuesTh+tbyN8gr5+Wr1PvopJWRBFp0qjl4/zqO40hpurp+dcYb+6B4nf86cL66I/17/8AfRrv+rwPmp5lWkrOx0tz4cc2UqQvH5jDA5rEHg+/zjfF+dV1v7of8t3/ADpft91/z3f866Kb5NEeZUoxqO7Lq+D7vGC0fPv/APWp6eELyI7g6cdg3/1qof2hdj/lu/50v9pXeR+/f8619vJGX1WBal8MatIfleMD61FD4P1MXUby+WyqwJ5qMald/wDPd/zpf7Uvf+fh/wA6mVeUlZjjhoRkpdiLWvBep3eoPPCI9rAZ571nDwFrIIO2P/vqtcapej/l4f8AOnjU7xutw/51lF2Vka1aUas3N7syl8D6uP4I/wDvqpR4M1UD7if99Vf/ALUvf+fh/wA6Dql6Olw/51qqrRl9UgUP+EM1XtGn/fVA8I6upyIlP/Aq0P7Wvv8An4f86cNWvv8An4f86ft2hfU4FeLw1qo4aFf++qsr4d1H/nkPzpTq19/z8P8AnSDVr4f8vD/nVLEyE8HAU+HdRH/LEf8AfVI3hrUiP9TkH3px1e+x/wAfDfnQNZ1D/n5en9ZkL6nAzZvCesLLvits9uvWrdn4b1iKAiS3Jx0Ge1TjW9R/5+Xpw1zUR/y8tQq7TuH1SPcqJ4Z1XcWa0OTz1qceG9VC8Wpqb+3tSH/Ly1L/AMJBqeP+Ppqf1hi+qR7mbJ4a1pmyLRv0qrJ4V1uRstZtj61vpr+pBf8Aj5P5Uv8Ab2pf8/J/Kk67YfVV3Oak8K6wsfFk/Wmnw3q43ZspOnpXUnXtRAz5/wClMGvagW5m/wDHRUOo2P6qu5L8PtOvtK1a8mubd41eEKpb616fBfvxn+VeXDXtQz/rh+VO/t7UP+e/6VzzjzO51U4ckeVHq8t+nlncw6V4l4z8JGLUHvdIhLQysS8Kj7h9R7fyrVOu6hg/vv0pP7cvj1kH/fNFOLhK6Y5wjUjyyRw0Wj6ojf8AHlNjv8tX10y+2g/ZJQf9011o1m8/vIf+A0f2zd5HzJ/3zXSqzRxvCR7nNW+n3m/5raQf8BqydOugf9RJ/wB81v8A9rXR5yn/AHzThqlye6f981f1lroH1NdznhYTsDm3kz/u1E1hcpysEn02mulOqXGc/J/3zS/2rcccR/8AfNH1l9g+qLuU9K81kUNG4ZeDkGukjVtg4NZX9pTjkCMH/do/tW69V/KvNqYZSlzJ2PoaGbSp01CSu11P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2097166" name="Picture 10" descr="https://timgsa.baidu.com/timg?image&amp;quality=80&amp;size=b9999_10000&amp;sec=1495596292990&amp;di=942f7e9117816e96c8e34a61bdbe48a4&amp;imgtype=0&amp;src=http%3A%2F%2Fimages.china.cn%2Fattachement%2Fjpg%2Fsite1000%2F20160818%2Fc03fd5e7bb0d191f9b9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75606"/>
            <a:ext cx="25202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12" name="TextBox 20"/>
          <p:cNvSpPr txBox="1"/>
          <p:nvPr/>
        </p:nvSpPr>
        <p:spPr>
          <a:xfrm>
            <a:off x="468313" y="3867150"/>
            <a:ext cx="2232025" cy="523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习近平总书记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年“七一”重要讲话</a:t>
            </a:r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矩形 5"/>
          <p:cNvSpPr/>
          <p:nvPr/>
        </p:nvSpPr>
        <p:spPr>
          <a:xfrm>
            <a:off x="4022869" y="1935225"/>
            <a:ext cx="3816424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论改革的重要性</a:t>
            </a:r>
          </a:p>
        </p:txBody>
      </p:sp>
      <p:sp>
        <p:nvSpPr>
          <p:cNvPr id="1048614" name="_1"/>
          <p:cNvSpPr txBox="1"/>
          <p:nvPr/>
        </p:nvSpPr>
        <p:spPr bwMode="auto">
          <a:xfrm>
            <a:off x="4857750" y="569913"/>
            <a:ext cx="1454150" cy="700087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kern="0" spc="300" dirty="0">
                <a:ln w="38100">
                  <a:noFill/>
                </a:ln>
                <a:solidFill>
                  <a:srgbClr val="D90B17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目 录</a:t>
            </a:r>
          </a:p>
        </p:txBody>
      </p:sp>
      <p:grpSp>
        <p:nvGrpSpPr>
          <p:cNvPr id="44" name="组合 57"/>
          <p:cNvGrpSpPr>
            <a:grpSpLocks/>
          </p:cNvGrpSpPr>
          <p:nvPr/>
        </p:nvGrpSpPr>
        <p:grpSpPr bwMode="auto">
          <a:xfrm>
            <a:off x="3276600" y="3309938"/>
            <a:ext cx="674688" cy="485775"/>
            <a:chOff x="3396" y="1510"/>
            <a:chExt cx="1207" cy="870"/>
          </a:xfrm>
        </p:grpSpPr>
        <p:sp>
          <p:nvSpPr>
            <p:cNvPr id="1048615" name="等腰三角形 219"/>
            <p:cNvSpPr/>
            <p:nvPr/>
          </p:nvSpPr>
          <p:spPr>
            <a:xfrm rot="5400000" flipV="1">
              <a:off x="3404" y="1593"/>
              <a:ext cx="853" cy="721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16" name="文本框 9"/>
            <p:cNvSpPr txBox="1"/>
            <p:nvPr/>
          </p:nvSpPr>
          <p:spPr>
            <a:xfrm>
              <a:off x="3396" y="1510"/>
              <a:ext cx="1207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+mn-ea"/>
                </a:rPr>
                <a:t>03</a:t>
              </a:r>
            </a:p>
          </p:txBody>
        </p:sp>
      </p:grpSp>
      <p:grpSp>
        <p:nvGrpSpPr>
          <p:cNvPr id="45" name="组合 60"/>
          <p:cNvGrpSpPr>
            <a:grpSpLocks/>
          </p:cNvGrpSpPr>
          <p:nvPr/>
        </p:nvGrpSpPr>
        <p:grpSpPr bwMode="auto">
          <a:xfrm>
            <a:off x="3276600" y="2589213"/>
            <a:ext cx="674688" cy="487362"/>
            <a:chOff x="3396" y="1510"/>
            <a:chExt cx="1207" cy="870"/>
          </a:xfrm>
        </p:grpSpPr>
        <p:sp>
          <p:nvSpPr>
            <p:cNvPr id="1048617" name="等腰三角形 219"/>
            <p:cNvSpPr/>
            <p:nvPr/>
          </p:nvSpPr>
          <p:spPr>
            <a:xfrm rot="5400000" flipV="1">
              <a:off x="3404" y="1593"/>
              <a:ext cx="853" cy="721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18" name="文本框 9"/>
            <p:cNvSpPr txBox="1"/>
            <p:nvPr/>
          </p:nvSpPr>
          <p:spPr>
            <a:xfrm>
              <a:off x="3396" y="1510"/>
              <a:ext cx="1207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+mn-ea"/>
                </a:rPr>
                <a:t>02</a:t>
              </a:r>
            </a:p>
          </p:txBody>
        </p:sp>
      </p:grpSp>
      <p:grpSp>
        <p:nvGrpSpPr>
          <p:cNvPr id="46" name="组合 63"/>
          <p:cNvGrpSpPr>
            <a:grpSpLocks/>
          </p:cNvGrpSpPr>
          <p:nvPr/>
        </p:nvGrpSpPr>
        <p:grpSpPr bwMode="auto">
          <a:xfrm>
            <a:off x="3276600" y="1870075"/>
            <a:ext cx="674688" cy="485775"/>
            <a:chOff x="3396" y="1510"/>
            <a:chExt cx="1207" cy="870"/>
          </a:xfrm>
        </p:grpSpPr>
        <p:sp>
          <p:nvSpPr>
            <p:cNvPr id="1048619" name="等腰三角形 219"/>
            <p:cNvSpPr/>
            <p:nvPr/>
          </p:nvSpPr>
          <p:spPr>
            <a:xfrm rot="5400000" flipV="1">
              <a:off x="3404" y="1593"/>
              <a:ext cx="853" cy="721"/>
            </a:xfrm>
            <a:custGeom>
              <a:avLst/>
              <a:gdLst/>
              <a:ahLst/>
              <a:cxnLst/>
              <a:rect l="l" t="t" r="r" b="b"/>
              <a:pathLst>
                <a:path w="563124" h="628267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6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20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1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7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3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65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530" algn="l" defTabSz="1218565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20" name="文本框 9"/>
            <p:cNvSpPr txBox="1"/>
            <p:nvPr/>
          </p:nvSpPr>
          <p:spPr>
            <a:xfrm>
              <a:off x="3396" y="1510"/>
              <a:ext cx="1207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+mn-ea"/>
                </a:rPr>
                <a:t>01</a:t>
              </a:r>
            </a:p>
          </p:txBody>
        </p:sp>
      </p:grpSp>
      <p:cxnSp>
        <p:nvCxnSpPr>
          <p:cNvPr id="3145733" name="直线连接符 23"/>
          <p:cNvCxnSpPr>
            <a:cxnSpLocks/>
          </p:cNvCxnSpPr>
          <p:nvPr/>
        </p:nvCxnSpPr>
        <p:spPr>
          <a:xfrm>
            <a:off x="4783138" y="1309688"/>
            <a:ext cx="1644650" cy="0"/>
          </a:xfrm>
          <a:prstGeom prst="line">
            <a:avLst/>
          </a:prstGeom>
          <a:ln w="57150" cmpd="thinThick">
            <a:solidFill>
              <a:srgbClr val="CD0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91" name="Picture 2" descr="C:\Users\Administrator\Desktop\Nipic_20180988_20150909113802527000.png"/>
          <p:cNvPicPr>
            <a:picLocks noChangeAspect="1" noChangeArrowheads="1"/>
          </p:cNvPicPr>
          <p:nvPr/>
        </p:nvPicPr>
        <p:blipFill>
          <a:blip r:embed="rId2"/>
          <a:srcRect l="22470" r="-7297" b="12677"/>
          <a:stretch>
            <a:fillRect/>
          </a:stretch>
        </p:blipFill>
        <p:spPr bwMode="auto">
          <a:xfrm rot="10800000" flipH="1" flipV="1">
            <a:off x="25400" y="1924050"/>
            <a:ext cx="29146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2" name="组合 73"/>
          <p:cNvGrpSpPr>
            <a:grpSpLocks/>
          </p:cNvGrpSpPr>
          <p:nvPr/>
        </p:nvGrpSpPr>
        <p:grpSpPr bwMode="auto">
          <a:xfrm>
            <a:off x="1247775" y="454025"/>
            <a:ext cx="1439863" cy="1079500"/>
            <a:chOff x="6935916" y="343637"/>
            <a:chExt cx="1713877" cy="1135367"/>
          </a:xfrm>
        </p:grpSpPr>
        <p:pic>
          <p:nvPicPr>
            <p:cNvPr id="1639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3" name="组合 73"/>
          <p:cNvGrpSpPr>
            <a:grpSpLocks/>
          </p:cNvGrpSpPr>
          <p:nvPr/>
        </p:nvGrpSpPr>
        <p:grpSpPr bwMode="auto">
          <a:xfrm rot="4320000">
            <a:off x="7784307" y="4026693"/>
            <a:ext cx="1016000" cy="779463"/>
            <a:chOff x="6935916" y="343637"/>
            <a:chExt cx="1713877" cy="1135367"/>
          </a:xfrm>
        </p:grpSpPr>
        <p:pic>
          <p:nvPicPr>
            <p:cNvPr id="1639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8621" name="矩形 30"/>
          <p:cNvSpPr/>
          <p:nvPr/>
        </p:nvSpPr>
        <p:spPr>
          <a:xfrm>
            <a:off x="4067944" y="2615936"/>
            <a:ext cx="3888432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顺时顺民的法治社会建设</a:t>
            </a:r>
          </a:p>
        </p:txBody>
      </p:sp>
      <p:sp>
        <p:nvSpPr>
          <p:cNvPr id="1048622" name="矩形 31"/>
          <p:cNvSpPr/>
          <p:nvPr/>
        </p:nvSpPr>
        <p:spPr>
          <a:xfrm>
            <a:off x="4067810" y="3371215"/>
            <a:ext cx="4155440" cy="3987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稳固的法治社会是改革的基本保障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3" grpId="1"/>
      <p:bldP spid="1048613" grpId="2"/>
      <p:bldP spid="1048613" grpId="3"/>
      <p:bldP spid="1048613" grpId="4"/>
      <p:bldP spid="1048613" grpId="5"/>
      <p:bldP spid="1048613" grpId="6"/>
      <p:bldP spid="1048613" grpId="7"/>
      <p:bldP spid="1048621" grpId="0"/>
      <p:bldP spid="1048621" grpId="1"/>
      <p:bldP spid="1048621" grpId="2"/>
      <p:bldP spid="1048621" grpId="3"/>
      <p:bldP spid="1048621" grpId="4"/>
      <p:bldP spid="1048622" grpId="0"/>
      <p:bldP spid="10486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矩形 5"/>
          <p:cNvSpPr/>
          <p:nvPr/>
        </p:nvSpPr>
        <p:spPr>
          <a:xfrm>
            <a:off x="3697114" y="2097150"/>
            <a:ext cx="3816424" cy="6451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论改革的重要性</a:t>
            </a:r>
          </a:p>
        </p:txBody>
      </p:sp>
      <p:sp>
        <p:nvSpPr>
          <p:cNvPr id="1048624" name="_1"/>
          <p:cNvSpPr txBox="1"/>
          <p:nvPr/>
        </p:nvSpPr>
        <p:spPr bwMode="auto">
          <a:xfrm>
            <a:off x="4857750" y="569913"/>
            <a:ext cx="1454150" cy="706437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kern="0" spc="300" dirty="0">
                <a:ln w="38100">
                  <a:noFill/>
                </a:ln>
                <a:solidFill>
                  <a:srgbClr val="D90B17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壹</a:t>
            </a:r>
          </a:p>
        </p:txBody>
      </p:sp>
      <p:cxnSp>
        <p:nvCxnSpPr>
          <p:cNvPr id="3145734" name="直线连接符 23"/>
          <p:cNvCxnSpPr>
            <a:cxnSpLocks/>
          </p:cNvCxnSpPr>
          <p:nvPr/>
        </p:nvCxnSpPr>
        <p:spPr>
          <a:xfrm>
            <a:off x="4783138" y="1309688"/>
            <a:ext cx="1644650" cy="0"/>
          </a:xfrm>
          <a:prstGeom prst="line">
            <a:avLst/>
          </a:prstGeom>
          <a:ln w="57150" cmpd="thinThick">
            <a:solidFill>
              <a:srgbClr val="CD0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2" name="Picture 2" descr="C:\Users\Administrator\Desktop\Nipic_20180988_20150909113802527000.png"/>
          <p:cNvPicPr>
            <a:picLocks noChangeAspect="1" noChangeArrowheads="1"/>
          </p:cNvPicPr>
          <p:nvPr/>
        </p:nvPicPr>
        <p:blipFill>
          <a:blip r:embed="rId2"/>
          <a:srcRect l="22470" r="-7297" b="12677"/>
          <a:stretch>
            <a:fillRect/>
          </a:stretch>
        </p:blipFill>
        <p:spPr bwMode="auto">
          <a:xfrm rot="10800000" flipH="1" flipV="1">
            <a:off x="25400" y="1924050"/>
            <a:ext cx="29146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组合 73"/>
          <p:cNvGrpSpPr>
            <a:grpSpLocks/>
          </p:cNvGrpSpPr>
          <p:nvPr/>
        </p:nvGrpSpPr>
        <p:grpSpPr bwMode="auto">
          <a:xfrm>
            <a:off x="1247775" y="454025"/>
            <a:ext cx="1439863" cy="1079500"/>
            <a:chOff x="6935916" y="343637"/>
            <a:chExt cx="1713877" cy="1135367"/>
          </a:xfrm>
        </p:grpSpPr>
        <p:pic>
          <p:nvPicPr>
            <p:cNvPr id="1741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组合 73"/>
          <p:cNvGrpSpPr>
            <a:grpSpLocks/>
          </p:cNvGrpSpPr>
          <p:nvPr/>
        </p:nvGrpSpPr>
        <p:grpSpPr bwMode="auto">
          <a:xfrm rot="4320000">
            <a:off x="7784307" y="4026693"/>
            <a:ext cx="1016000" cy="779463"/>
            <a:chOff x="6935916" y="343637"/>
            <a:chExt cx="1713877" cy="1135367"/>
          </a:xfrm>
        </p:grpSpPr>
        <p:pic>
          <p:nvPicPr>
            <p:cNvPr id="1741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3" grpId="1"/>
      <p:bldP spid="1048623" grpId="2"/>
      <p:bldP spid="1048623" grpId="3"/>
      <p:bldP spid="1048623" grpId="4"/>
      <p:bldP spid="1048623" grpId="5"/>
      <p:bldP spid="1048623" grpId="6"/>
      <p:bldP spid="1048623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048611"/>
          <p:cNvSpPr>
            <a:spLocks noGrp="1"/>
          </p:cNvSpPr>
          <p:nvPr>
            <p:ph type="title"/>
          </p:nvPr>
        </p:nvSpPr>
        <p:spPr>
          <a:xfrm>
            <a:off x="14605" y="-1270"/>
            <a:ext cx="9114155" cy="661035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rm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一 、论改革的重要性  </a:t>
            </a:r>
          </a:p>
        </p:txBody>
      </p:sp>
      <p:pic>
        <p:nvPicPr>
          <p:cNvPr id="2097177" name="图片 2097160"/>
          <p:cNvPicPr>
            <a:picLocks/>
          </p:cNvPicPr>
          <p:nvPr/>
        </p:nvPicPr>
        <p:blipFill>
          <a:blip r:embed="rId2"/>
          <a:srcRect t="11456" b="11456"/>
          <a:stretch>
            <a:fillRect/>
          </a:stretch>
        </p:blipFill>
        <p:spPr bwMode="auto">
          <a:xfrm>
            <a:off x="28575" y="850900"/>
            <a:ext cx="83121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6" name="矩形 20"/>
          <p:cNvSpPr/>
          <p:nvPr/>
        </p:nvSpPr>
        <p:spPr bwMode="auto">
          <a:xfrm>
            <a:off x="-12700" y="4757738"/>
            <a:ext cx="9169400" cy="585787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标题 1048614"/>
          <p:cNvSpPr>
            <a:spLocks noGrp="1"/>
          </p:cNvSpPr>
          <p:nvPr>
            <p:ph type="title"/>
          </p:nvPr>
        </p:nvSpPr>
        <p:spPr>
          <a:xfrm>
            <a:off x="22860" y="5080"/>
            <a:ext cx="9130030" cy="609600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改革对经济发展的推动</a:t>
            </a:r>
          </a:p>
        </p:txBody>
      </p:sp>
      <p:sp>
        <p:nvSpPr>
          <p:cNvPr id="19458" name="内容占位符 1048615"/>
          <p:cNvSpPr>
            <a:spLocks noGrp="1"/>
          </p:cNvSpPr>
          <p:nvPr>
            <p:ph idx="1"/>
          </p:nvPr>
        </p:nvSpPr>
        <p:spPr>
          <a:xfrm>
            <a:off x="457200" y="1063625"/>
            <a:ext cx="5359400" cy="3414713"/>
          </a:xfrm>
        </p:spPr>
        <p:txBody>
          <a:bodyPr/>
          <a:lstStyle/>
          <a:p>
            <a:endParaRPr lang="zh-CN" altLang="zh-CN" smtClean="0"/>
          </a:p>
        </p:txBody>
      </p:sp>
      <p:pic>
        <p:nvPicPr>
          <p:cNvPr id="2097178" name="图片 209716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614363"/>
            <a:ext cx="90995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9" name="矩形 20"/>
          <p:cNvSpPr/>
          <p:nvPr/>
        </p:nvSpPr>
        <p:spPr bwMode="auto">
          <a:xfrm>
            <a:off x="0" y="4648200"/>
            <a:ext cx="9153525" cy="5238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048618"/>
          <p:cNvSpPr>
            <a:spLocks noGrp="1"/>
          </p:cNvSpPr>
          <p:nvPr>
            <p:ph type="title"/>
          </p:nvPr>
        </p:nvSpPr>
        <p:spPr>
          <a:xfrm>
            <a:off x="-9525" y="-11113"/>
            <a:ext cx="9118600" cy="487363"/>
          </a:xfr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>
            <a:noAutofit/>
          </a:bodyPr>
          <a:lstStyle/>
          <a:p>
            <a:pPr defTabSz="913765" fontAlgn="auto">
              <a:spcAft>
                <a:spcPts val="0"/>
              </a:spcAft>
              <a:defRPr/>
            </a:pPr>
            <a:r>
              <a:rPr lang="zh-CN" altLang="en-US" sz="2800" b="1"/>
              <a:t>改革对教育的影响</a:t>
            </a:r>
          </a:p>
        </p:txBody>
      </p:sp>
      <p:sp>
        <p:nvSpPr>
          <p:cNvPr id="1048631" name="内容占位符 1048619"/>
          <p:cNvSpPr>
            <a:spLocks noGrp="1"/>
          </p:cNvSpPr>
          <p:nvPr>
            <p:ph idx="1"/>
          </p:nvPr>
        </p:nvSpPr>
        <p:spPr>
          <a:xfrm>
            <a:off x="4144963" y="1012825"/>
            <a:ext cx="4651375" cy="3117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zh-CN" sz="4700" smtClean="0"/>
              <a:t>         </a:t>
            </a:r>
            <a:r>
              <a:rPr lang="zh-CN" altLang="en-US" sz="3600" smtClean="0">
                <a:latin typeface="黑体" pitchFamily="49" charset="-122"/>
                <a:ea typeface="黑体" pitchFamily="49" charset="-122"/>
              </a:rPr>
              <a:t>对于教育改革那得循环渐进，以小范围的改革，促进大局面的改动。</a:t>
            </a:r>
            <a:r>
              <a:rPr lang="en-US" altLang="zh-CN" sz="3600" smtClean="0">
                <a:latin typeface="黑体" pitchFamily="49" charset="-122"/>
                <a:ea typeface="黑体" pitchFamily="49" charset="-122"/>
              </a:rPr>
              <a:t>        </a:t>
            </a:r>
            <a:r>
              <a:rPr lang="en-US" altLang="zh-CN" sz="4700" smtClean="0"/>
              <a:t>  </a:t>
            </a:r>
            <a:endParaRPr lang="zh-CN" altLang="en-US" sz="4700" smtClean="0"/>
          </a:p>
        </p:txBody>
      </p:sp>
      <p:pic>
        <p:nvPicPr>
          <p:cNvPr id="20483" name="图片 209716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30238"/>
            <a:ext cx="4221163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/>
      <p:bldP spid="1048631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矩形 19"/>
          <p:cNvSpPr/>
          <p:nvPr/>
        </p:nvSpPr>
        <p:spPr bwMode="auto">
          <a:xfrm>
            <a:off x="-4763" y="6350"/>
            <a:ext cx="9153526" cy="544513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/>
              <a:t>改革对军事、科技、经济的影响</a:t>
            </a:r>
          </a:p>
        </p:txBody>
      </p:sp>
      <p:sp>
        <p:nvSpPr>
          <p:cNvPr id="1048633" name="矩形 20"/>
          <p:cNvSpPr/>
          <p:nvPr/>
        </p:nvSpPr>
        <p:spPr bwMode="auto">
          <a:xfrm>
            <a:off x="-4763" y="4927600"/>
            <a:ext cx="9151938" cy="244475"/>
          </a:xfrm>
          <a:prstGeom prst="rect">
            <a:avLst/>
          </a:prstGeom>
          <a:solidFill>
            <a:srgbClr val="B7000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97180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47329">
            <a:off x="8576849" y="38840"/>
            <a:ext cx="278678" cy="30899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21508" name="图片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58299">
            <a:off x="8047038" y="-41275"/>
            <a:ext cx="5921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2" name="Picture 4" descr="http://img4.imgtn.bdimg.com/it/u=1350605157,197053063&amp;fm=23&amp;gp=0.jpg"/>
          <p:cNvPicPr>
            <a:picLocks noChangeAspect="1" noChangeArrowheads="1"/>
          </p:cNvPicPr>
          <p:nvPr/>
        </p:nvPicPr>
        <p:blipFill>
          <a:blip r:embed="rId4"/>
          <a:srcRect t="3258" b="3258"/>
          <a:stretch>
            <a:fillRect/>
          </a:stretch>
        </p:blipFill>
        <p:spPr bwMode="auto">
          <a:xfrm>
            <a:off x="125413" y="1163638"/>
            <a:ext cx="30543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3" name="Picture 6" descr="C:\Users\Administrator\Desktop\Cache_4333a883080ae8bc..jpgCache_4333a883080ae8bc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1163638"/>
            <a:ext cx="29083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4" name="Picture 8" descr="C:\Users\Administrator\Desktop\Cache_-739fb330f6d96d54..jpgCache_-739fb330f6d96d54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775" y="1163638"/>
            <a:ext cx="28194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28"/>
          <p:cNvSpPr txBox="1">
            <a:spLocks noChangeArrowheads="1"/>
          </p:cNvSpPr>
          <p:nvPr/>
        </p:nvSpPr>
        <p:spPr bwMode="auto">
          <a:xfrm>
            <a:off x="684213" y="3016250"/>
            <a:ext cx="2735262" cy="358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b="1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1513" name="TextBox 29"/>
          <p:cNvSpPr txBox="1">
            <a:spLocks noChangeArrowheads="1"/>
          </p:cNvSpPr>
          <p:nvPr/>
        </p:nvSpPr>
        <p:spPr bwMode="auto">
          <a:xfrm>
            <a:off x="3492500" y="3027363"/>
            <a:ext cx="2159000" cy="358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b="1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矩形 5"/>
          <p:cNvSpPr/>
          <p:nvPr/>
        </p:nvSpPr>
        <p:spPr>
          <a:xfrm>
            <a:off x="3782839" y="2059050"/>
            <a:ext cx="3816424" cy="16916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顺时顺民的法治社会建设</a:t>
            </a: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7" name="_1"/>
          <p:cNvSpPr txBox="1"/>
          <p:nvPr/>
        </p:nvSpPr>
        <p:spPr bwMode="auto">
          <a:xfrm>
            <a:off x="4857750" y="569913"/>
            <a:ext cx="1454150" cy="766762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kern="0" spc="300" dirty="0">
                <a:ln w="38100">
                  <a:noFill/>
                </a:ln>
                <a:solidFill>
                  <a:srgbClr val="D90B17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贰</a:t>
            </a:r>
          </a:p>
        </p:txBody>
      </p:sp>
      <p:cxnSp>
        <p:nvCxnSpPr>
          <p:cNvPr id="3145735" name="直线连接符 23"/>
          <p:cNvCxnSpPr>
            <a:cxnSpLocks/>
          </p:cNvCxnSpPr>
          <p:nvPr/>
        </p:nvCxnSpPr>
        <p:spPr>
          <a:xfrm>
            <a:off x="4783138" y="1309688"/>
            <a:ext cx="1644650" cy="0"/>
          </a:xfrm>
          <a:prstGeom prst="line">
            <a:avLst/>
          </a:prstGeom>
          <a:ln w="57150" cmpd="thinThick">
            <a:solidFill>
              <a:srgbClr val="CD00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2" name="Picture 2" descr="C:\Users\Administrator\Desktop\Nipic_20180988_20150909113802527000.png"/>
          <p:cNvPicPr>
            <a:picLocks noChangeAspect="1" noChangeArrowheads="1"/>
          </p:cNvPicPr>
          <p:nvPr/>
        </p:nvPicPr>
        <p:blipFill>
          <a:blip r:embed="rId2"/>
          <a:srcRect l="22470" r="-7297" b="12677"/>
          <a:stretch>
            <a:fillRect/>
          </a:stretch>
        </p:blipFill>
        <p:spPr bwMode="auto">
          <a:xfrm rot="10800000" flipH="1" flipV="1">
            <a:off x="25400" y="1924050"/>
            <a:ext cx="29146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组合 73"/>
          <p:cNvGrpSpPr>
            <a:grpSpLocks/>
          </p:cNvGrpSpPr>
          <p:nvPr/>
        </p:nvGrpSpPr>
        <p:grpSpPr bwMode="auto">
          <a:xfrm>
            <a:off x="1247775" y="454025"/>
            <a:ext cx="1439863" cy="1079500"/>
            <a:chOff x="6935916" y="343637"/>
            <a:chExt cx="1713877" cy="1135367"/>
          </a:xfrm>
        </p:grpSpPr>
        <p:pic>
          <p:nvPicPr>
            <p:cNvPr id="22537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组合 73"/>
          <p:cNvGrpSpPr>
            <a:grpSpLocks/>
          </p:cNvGrpSpPr>
          <p:nvPr/>
        </p:nvGrpSpPr>
        <p:grpSpPr bwMode="auto">
          <a:xfrm rot="4320000">
            <a:off x="7784307" y="4026693"/>
            <a:ext cx="1016000" cy="779463"/>
            <a:chOff x="6935916" y="343637"/>
            <a:chExt cx="1713877" cy="1135367"/>
          </a:xfrm>
        </p:grpSpPr>
        <p:pic>
          <p:nvPicPr>
            <p:cNvPr id="22535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4" descr="C:\Users\Administrator\Desktop\线稿长城1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6" grpId="1"/>
      <p:bldP spid="1048636" grpId="2"/>
      <p:bldP spid="1048636" grpId="3"/>
      <p:bldP spid="1048636" grpId="4"/>
      <p:bldP spid="1048636" grpId="5"/>
      <p:bldP spid="1048636" grpId="6"/>
      <p:bldP spid="1048636" grpId="7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lnSpc>
            <a:spcPct val="150000"/>
          </a:lnSpc>
          <a:defRPr lang="zh-CN" altLang="en-US" sz="4000" b="1" kern="100" dirty="0" smtClean="0">
            <a:solidFill>
              <a:schemeClr val="lt1"/>
            </a:solidFill>
            <a:latin typeface="华文仿宋" panose="02010600040101010101" charset="-122"/>
            <a:ea typeface="方正小标宋简体"/>
            <a:cs typeface="Times New Roman" panose="0202060305040502030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WPS 演示</Application>
  <PresentationFormat>全屏显示(16:9)</PresentationFormat>
  <Paragraphs>33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Calibri</vt:lpstr>
      <vt:lpstr>宋体</vt:lpstr>
      <vt:lpstr>Arial</vt:lpstr>
      <vt:lpstr>华文仿宋</vt:lpstr>
      <vt:lpstr>方正小标宋简体</vt:lpstr>
      <vt:lpstr>Times New Roman</vt:lpstr>
      <vt:lpstr>微软雅黑</vt:lpstr>
      <vt:lpstr>楷体</vt:lpstr>
      <vt:lpstr>华文新魏</vt:lpstr>
      <vt:lpstr>Impact</vt:lpstr>
      <vt:lpstr>黑体</vt:lpstr>
      <vt:lpstr>华文楷体</vt:lpstr>
      <vt:lpstr>+mn-ea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改革对教育的影响</vt:lpstr>
      <vt:lpstr>幻灯片 8</vt:lpstr>
      <vt:lpstr>幻灯片 9</vt:lpstr>
      <vt:lpstr>幻灯片 10</vt:lpstr>
      <vt:lpstr>幻灯片 11</vt:lpstr>
      <vt:lpstr>共享单车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ju</cp:lastModifiedBy>
  <cp:revision>1</cp:revision>
  <dcterms:created xsi:type="dcterms:W3CDTF">2017-06-10T12:35:00Z</dcterms:created>
  <dcterms:modified xsi:type="dcterms:W3CDTF">2017-06-16T06:05:26Z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